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258" r:id="rId3"/>
    <p:sldId id="259" r:id="rId4"/>
    <p:sldId id="260" r:id="rId5"/>
    <p:sldId id="262" r:id="rId6"/>
    <p:sldId id="263" r:id="rId7"/>
    <p:sldId id="304" r:id="rId8"/>
    <p:sldId id="314" r:id="rId9"/>
    <p:sldId id="269" r:id="rId10"/>
    <p:sldId id="271" r:id="rId11"/>
    <p:sldId id="270" r:id="rId12"/>
    <p:sldId id="268" r:id="rId13"/>
    <p:sldId id="303" r:id="rId14"/>
    <p:sldId id="302" r:id="rId15"/>
    <p:sldId id="301" r:id="rId16"/>
    <p:sldId id="300" r:id="rId17"/>
    <p:sldId id="267" r:id="rId18"/>
    <p:sldId id="272" r:id="rId19"/>
    <p:sldId id="273" r:id="rId20"/>
    <p:sldId id="298" r:id="rId21"/>
    <p:sldId id="297" r:id="rId22"/>
    <p:sldId id="299" r:id="rId23"/>
    <p:sldId id="274" r:id="rId24"/>
    <p:sldId id="275" r:id="rId25"/>
    <p:sldId id="312" r:id="rId26"/>
    <p:sldId id="277" r:id="rId27"/>
    <p:sldId id="278" r:id="rId28"/>
    <p:sldId id="279" r:id="rId29"/>
    <p:sldId id="309" r:id="rId30"/>
    <p:sldId id="280" r:id="rId31"/>
    <p:sldId id="281" r:id="rId32"/>
    <p:sldId id="282" r:id="rId33"/>
    <p:sldId id="320" r:id="rId34"/>
    <p:sldId id="283" r:id="rId35"/>
    <p:sldId id="284" r:id="rId36"/>
    <p:sldId id="321" r:id="rId37"/>
    <p:sldId id="322" r:id="rId38"/>
    <p:sldId id="324" r:id="rId39"/>
    <p:sldId id="285" r:id="rId40"/>
    <p:sldId id="325" r:id="rId41"/>
    <p:sldId id="315" r:id="rId42"/>
    <p:sldId id="266" r:id="rId43"/>
    <p:sldId id="319" r:id="rId44"/>
    <p:sldId id="318" r:id="rId45"/>
    <p:sldId id="292" r:id="rId46"/>
    <p:sldId id="316" r:id="rId47"/>
    <p:sldId id="317" r:id="rId48"/>
    <p:sldId id="265" r:id="rId49"/>
    <p:sldId id="286" r:id="rId50"/>
    <p:sldId id="307" r:id="rId51"/>
    <p:sldId id="306" r:id="rId52"/>
    <p:sldId id="308" r:id="rId53"/>
    <p:sldId id="305" r:id="rId54"/>
    <p:sldId id="264" r:id="rId55"/>
    <p:sldId id="289" r:id="rId56"/>
    <p:sldId id="326" r:id="rId57"/>
    <p:sldId id="327" r:id="rId5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6" y="11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403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ru-RU"/>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693A11A-5A81-4B4E-82D3-2180EE84FBF9}" type="slidenum">
              <a:rPr lang="ru-RU"/>
              <a:pPr>
                <a:defRPr/>
              </a:pPr>
              <a:t>‹#›</a:t>
            </a:fld>
            <a:endParaRPr lang="ru-RU"/>
          </a:p>
        </p:txBody>
      </p:sp>
    </p:spTree>
    <p:extLst>
      <p:ext uri="{BB962C8B-B14F-4D97-AF65-F5344CB8AC3E}">
        <p14:creationId xmlns:p14="http://schemas.microsoft.com/office/powerpoint/2010/main" val="468880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512888" y="1052513"/>
            <a:ext cx="7162800" cy="1109662"/>
          </a:xfrm>
        </p:spPr>
        <p:txBody>
          <a:bodyPr/>
          <a:lstStyle>
            <a:lvl1pPr algn="r">
              <a:defRPr sz="3200"/>
            </a:lvl1pPr>
          </a:lstStyle>
          <a:p>
            <a:pPr lvl="0"/>
            <a:r>
              <a:rPr lang="en-US" noProof="0" smtClean="0"/>
              <a:t>Click to edit Master title style</a:t>
            </a:r>
            <a:endParaRPr lang="ru-RU" noProof="0" smtClean="0"/>
          </a:p>
        </p:txBody>
      </p:sp>
      <p:sp>
        <p:nvSpPr>
          <p:cNvPr id="5123" name="Rectangle 3"/>
          <p:cNvSpPr>
            <a:spLocks noGrp="1" noChangeArrowheads="1"/>
          </p:cNvSpPr>
          <p:nvPr>
            <p:ph type="subTitle" idx="1"/>
          </p:nvPr>
        </p:nvSpPr>
        <p:spPr>
          <a:xfrm>
            <a:off x="1512888" y="1939925"/>
            <a:ext cx="7162800" cy="696913"/>
          </a:xfrm>
        </p:spPr>
        <p:txBody>
          <a:bodyPr/>
          <a:lstStyle>
            <a:lvl1pPr marL="0" indent="0" algn="r">
              <a:buFontTx/>
              <a:buNone/>
              <a:defRPr sz="2400" b="1">
                <a:solidFill>
                  <a:schemeClr val="accent1"/>
                </a:solidFill>
              </a:defRPr>
            </a:lvl1pPr>
          </a:lstStyle>
          <a:p>
            <a:pPr lvl="0"/>
            <a:r>
              <a:rPr lang="en-US" noProof="0" smtClean="0"/>
              <a:t>Click to edit Master subtitle style</a:t>
            </a:r>
            <a:endParaRPr lang="ru-RU"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10388" y="404813"/>
            <a:ext cx="1909762" cy="5978525"/>
          </a:xfrm>
        </p:spPr>
        <p:txBody>
          <a:bodyPr vert="eaVert"/>
          <a:lstStyle/>
          <a:p>
            <a:r>
              <a:rPr lang="en-US" smtClean="0"/>
              <a:t>Click to edit Master title style</a:t>
            </a:r>
            <a:endParaRPr lang="ru-RU"/>
          </a:p>
        </p:txBody>
      </p:sp>
      <p:sp>
        <p:nvSpPr>
          <p:cNvPr id="3" name="Вертикальный текст 2"/>
          <p:cNvSpPr>
            <a:spLocks noGrp="1"/>
          </p:cNvSpPr>
          <p:nvPr>
            <p:ph type="body" orient="vert" idx="1"/>
          </p:nvPr>
        </p:nvSpPr>
        <p:spPr>
          <a:xfrm>
            <a:off x="1176338" y="404813"/>
            <a:ext cx="5581650" cy="5978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Объект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
        <p:nvSpPr>
          <p:cNvPr id="3" name="Объект 2"/>
          <p:cNvSpPr>
            <a:spLocks noGrp="1"/>
          </p:cNvSpPr>
          <p:nvPr>
            <p:ph sz="half" idx="1"/>
          </p:nvPr>
        </p:nvSpPr>
        <p:spPr>
          <a:xfrm>
            <a:off x="1176338" y="1557338"/>
            <a:ext cx="3744912" cy="482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Объект 3"/>
          <p:cNvSpPr>
            <a:spLocks noGrp="1"/>
          </p:cNvSpPr>
          <p:nvPr>
            <p:ph sz="half" idx="2"/>
          </p:nvPr>
        </p:nvSpPr>
        <p:spPr>
          <a:xfrm>
            <a:off x="5073650" y="1557338"/>
            <a:ext cx="3746500" cy="482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mtClean="0"/>
              <a:t>Click to edit Master title style</a:t>
            </a: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7450" y="404813"/>
            <a:ext cx="6624638"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ru-RU" smtClean="0"/>
          </a:p>
        </p:txBody>
      </p:sp>
      <p:sp>
        <p:nvSpPr>
          <p:cNvPr id="1027" name="Rectangle 3"/>
          <p:cNvSpPr>
            <a:spLocks noGrp="1" noChangeArrowheads="1"/>
          </p:cNvSpPr>
          <p:nvPr>
            <p:ph type="body" idx="1"/>
          </p:nvPr>
        </p:nvSpPr>
        <p:spPr bwMode="auto">
          <a:xfrm>
            <a:off x="1176338" y="1557338"/>
            <a:ext cx="7643812" cy="482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smtClean="0"/>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1" fontAlgn="base" hangingPunct="1">
        <a:spcBef>
          <a:spcPct val="0"/>
        </a:spcBef>
        <a:spcAft>
          <a:spcPct val="0"/>
        </a:spcAft>
        <a:defRPr sz="3600" b="1">
          <a:solidFill>
            <a:schemeClr val="accent1"/>
          </a:solidFill>
          <a:latin typeface="+mj-lt"/>
          <a:ea typeface="+mj-ea"/>
          <a:cs typeface="+mj-cs"/>
        </a:defRPr>
      </a:lvl1pPr>
      <a:lvl2pPr algn="l" rtl="0" eaLnBrk="1" fontAlgn="base" hangingPunct="1">
        <a:spcBef>
          <a:spcPct val="0"/>
        </a:spcBef>
        <a:spcAft>
          <a:spcPct val="0"/>
        </a:spcAft>
        <a:defRPr sz="3600" b="1">
          <a:solidFill>
            <a:schemeClr val="accent1"/>
          </a:solidFill>
          <a:latin typeface="Arial" charset="0"/>
        </a:defRPr>
      </a:lvl2pPr>
      <a:lvl3pPr algn="l" rtl="0" eaLnBrk="1" fontAlgn="base" hangingPunct="1">
        <a:spcBef>
          <a:spcPct val="0"/>
        </a:spcBef>
        <a:spcAft>
          <a:spcPct val="0"/>
        </a:spcAft>
        <a:defRPr sz="3600" b="1">
          <a:solidFill>
            <a:schemeClr val="accent1"/>
          </a:solidFill>
          <a:latin typeface="Arial" charset="0"/>
        </a:defRPr>
      </a:lvl3pPr>
      <a:lvl4pPr algn="l" rtl="0" eaLnBrk="1" fontAlgn="base" hangingPunct="1">
        <a:spcBef>
          <a:spcPct val="0"/>
        </a:spcBef>
        <a:spcAft>
          <a:spcPct val="0"/>
        </a:spcAft>
        <a:defRPr sz="3600" b="1">
          <a:solidFill>
            <a:schemeClr val="accent1"/>
          </a:solidFill>
          <a:latin typeface="Arial" charset="0"/>
        </a:defRPr>
      </a:lvl4pPr>
      <a:lvl5pPr algn="l" rtl="0" eaLnBrk="1" fontAlgn="base" hangingPunct="1">
        <a:spcBef>
          <a:spcPct val="0"/>
        </a:spcBef>
        <a:spcAft>
          <a:spcPct val="0"/>
        </a:spcAft>
        <a:defRPr sz="3600" b="1">
          <a:solidFill>
            <a:schemeClr val="accent1"/>
          </a:solidFill>
          <a:latin typeface="Arial" charset="0"/>
        </a:defRPr>
      </a:lvl5pPr>
      <a:lvl6pPr marL="457200" algn="l" rtl="0" eaLnBrk="1" fontAlgn="base" hangingPunct="1">
        <a:spcBef>
          <a:spcPct val="0"/>
        </a:spcBef>
        <a:spcAft>
          <a:spcPct val="0"/>
        </a:spcAft>
        <a:defRPr sz="3600" b="1">
          <a:solidFill>
            <a:schemeClr val="accent1"/>
          </a:solidFill>
          <a:latin typeface="Arial" charset="0"/>
        </a:defRPr>
      </a:lvl6pPr>
      <a:lvl7pPr marL="914400" algn="l" rtl="0" eaLnBrk="1" fontAlgn="base" hangingPunct="1">
        <a:spcBef>
          <a:spcPct val="0"/>
        </a:spcBef>
        <a:spcAft>
          <a:spcPct val="0"/>
        </a:spcAft>
        <a:defRPr sz="3600" b="1">
          <a:solidFill>
            <a:schemeClr val="accent1"/>
          </a:solidFill>
          <a:latin typeface="Arial" charset="0"/>
        </a:defRPr>
      </a:lvl7pPr>
      <a:lvl8pPr marL="1371600" algn="l" rtl="0" eaLnBrk="1" fontAlgn="base" hangingPunct="1">
        <a:spcBef>
          <a:spcPct val="0"/>
        </a:spcBef>
        <a:spcAft>
          <a:spcPct val="0"/>
        </a:spcAft>
        <a:defRPr sz="3600" b="1">
          <a:solidFill>
            <a:schemeClr val="accent1"/>
          </a:solidFill>
          <a:latin typeface="Arial" charset="0"/>
        </a:defRPr>
      </a:lvl8pPr>
      <a:lvl9pPr marL="1828800" algn="l" rtl="0" eaLnBrk="1" fontAlgn="base" hangingPunct="1">
        <a:spcBef>
          <a:spcPct val="0"/>
        </a:spcBef>
        <a:spcAft>
          <a:spcPct val="0"/>
        </a:spcAft>
        <a:defRPr sz="3600" b="1">
          <a:solidFill>
            <a:schemeClr val="accent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nativetech.org/" TargetMode="External"/><Relationship Id="rId1" Type="http://schemas.openxmlformats.org/officeDocument/2006/relationships/slideLayout" Target="../slideLayouts/slideLayout4.xml"/><Relationship Id="rId4" Type="http://schemas.openxmlformats.org/officeDocument/2006/relationships/hyperlink" Target="http://www.nativetech.org/feather/wrap/fethwrap.html"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clevelandart.org/" TargetMode="External"/><Relationship Id="rId7" Type="http://schemas.openxmlformats.org/officeDocument/2006/relationships/hyperlink" Target="https://woodcountyhistory.org/" TargetMode="External"/><Relationship Id="rId2" Type="http://schemas.openxmlformats.org/officeDocument/2006/relationships/hyperlink" Target="https://www.allencountymuseum.org/" TargetMode="External"/><Relationship Id="rId1" Type="http://schemas.openxmlformats.org/officeDocument/2006/relationships/slideLayout" Target="../slideLayouts/slideLayout2.xml"/><Relationship Id="rId6" Type="http://schemas.openxmlformats.org/officeDocument/2006/relationships/hyperlink" Target="https://www.ohiohistory.org/visit/museum-and-site-locator/serpent-mound" TargetMode="External"/><Relationship Id="rId5" Type="http://schemas.openxmlformats.org/officeDocument/2006/relationships/hyperlink" Target="https://www.ohiohistory.org/visit/ohio-history-center" TargetMode="External"/><Relationship Id="rId4" Type="http://schemas.openxmlformats.org/officeDocument/2006/relationships/hyperlink" Target="https://www.boonshoftmuseum.org/"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33800" y="1268413"/>
            <a:ext cx="5014913" cy="792162"/>
          </a:xfrm>
          <a:noFill/>
        </p:spPr>
        <p:txBody>
          <a:bodyPr/>
          <a:lstStyle/>
          <a:p>
            <a:pPr eaLnBrk="1" hangingPunct="1"/>
            <a:r>
              <a:rPr lang="en-US" dirty="0" smtClean="0"/>
              <a:t>Indian Lore Merit Badge</a:t>
            </a:r>
            <a:endParaRPr lang="uk-UA" dirty="0" smtClean="0"/>
          </a:p>
        </p:txBody>
      </p:sp>
      <p:sp>
        <p:nvSpPr>
          <p:cNvPr id="3075" name="Rectangle 3"/>
          <p:cNvSpPr>
            <a:spLocks noGrp="1" noChangeArrowheads="1"/>
          </p:cNvSpPr>
          <p:nvPr>
            <p:ph type="subTitle" idx="1"/>
          </p:nvPr>
        </p:nvSpPr>
        <p:spPr>
          <a:xfrm>
            <a:off x="5508626" y="2070362"/>
            <a:ext cx="3240087" cy="431800"/>
          </a:xfrm>
        </p:spPr>
        <p:txBody>
          <a:bodyPr/>
          <a:lstStyle/>
          <a:p>
            <a:pPr eaLnBrk="1" hangingPunct="1">
              <a:lnSpc>
                <a:spcPct val="90000"/>
              </a:lnSpc>
            </a:pPr>
            <a:r>
              <a:rPr lang="en-US" sz="2000" dirty="0" smtClean="0"/>
              <a:t>Troop 344/9344</a:t>
            </a:r>
          </a:p>
          <a:p>
            <a:pPr eaLnBrk="1" hangingPunct="1">
              <a:lnSpc>
                <a:spcPct val="90000"/>
              </a:lnSpc>
            </a:pPr>
            <a:r>
              <a:rPr lang="en-US" sz="2000" dirty="0" smtClean="0"/>
              <a:t>Pemberville, OH</a:t>
            </a:r>
            <a:endParaRPr lang="uk-UA" sz="20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197769"/>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Southeast Culture Area</a:t>
            </a:r>
            <a:endParaRPr lang="en-US" dirty="0"/>
          </a:p>
        </p:txBody>
      </p:sp>
      <p:sp>
        <p:nvSpPr>
          <p:cNvPr id="3" name="Content Placeholder 2"/>
          <p:cNvSpPr>
            <a:spLocks noGrp="1"/>
          </p:cNvSpPr>
          <p:nvPr>
            <p:ph sz="half" idx="1"/>
          </p:nvPr>
        </p:nvSpPr>
        <p:spPr>
          <a:xfrm>
            <a:off x="457200" y="1557338"/>
            <a:ext cx="3810000" cy="4919662"/>
          </a:xfrm>
        </p:spPr>
        <p:txBody>
          <a:bodyPr/>
          <a:lstStyle/>
          <a:p>
            <a:r>
              <a:rPr lang="en-US" sz="1600" dirty="0"/>
              <a:t>The Southeast culture area, north of the Gulf of Mexico and south of the Northeast, was a humid, fertile agricultural region. </a:t>
            </a:r>
            <a:endParaRPr lang="en-US" sz="1600" dirty="0" smtClean="0"/>
          </a:p>
          <a:p>
            <a:r>
              <a:rPr lang="en-US" sz="1600" dirty="0" smtClean="0"/>
              <a:t>Many </a:t>
            </a:r>
            <a:r>
              <a:rPr lang="en-US" sz="1600" dirty="0"/>
              <a:t>of its natives were expert </a:t>
            </a:r>
            <a:r>
              <a:rPr lang="en-US" sz="1600" dirty="0" smtClean="0"/>
              <a:t>farmers and </a:t>
            </a:r>
            <a:r>
              <a:rPr lang="en-US" sz="1600" dirty="0"/>
              <a:t>grew staple crops like maize, beans, squash, tobacco and </a:t>
            </a:r>
            <a:r>
              <a:rPr lang="en-US" sz="1600" dirty="0" smtClean="0"/>
              <a:t>sunflower. </a:t>
            </a:r>
          </a:p>
          <a:p>
            <a:r>
              <a:rPr lang="en-US" sz="1600" dirty="0" smtClean="0"/>
              <a:t>They organized </a:t>
            </a:r>
            <a:r>
              <a:rPr lang="en-US" sz="1600" dirty="0"/>
              <a:t>their lives around small ceremonial and market villages known as hamlets. </a:t>
            </a:r>
            <a:endParaRPr lang="en-US" sz="1600" dirty="0" smtClean="0"/>
          </a:p>
          <a:p>
            <a:r>
              <a:rPr lang="en-US" sz="1600" dirty="0" smtClean="0"/>
              <a:t>The </a:t>
            </a:r>
            <a:r>
              <a:rPr lang="en-US" sz="1600" dirty="0"/>
              <a:t>most familiar of the Southeastern Indigenous peoples are the Cherokee, Chickasaw, Choctaw, Creek and Seminole, sometimes called the Five Civilized Tribes, some of whom spoke a variant of the Muskogean language</a:t>
            </a:r>
            <a:r>
              <a:rPr lang="en-US" sz="1600" dirty="0" smtClean="0"/>
              <a:t>.</a:t>
            </a:r>
            <a:endParaRPr lang="en-US" sz="16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14589" y="1676400"/>
            <a:ext cx="4337311" cy="3048000"/>
          </a:xfrm>
        </p:spPr>
      </p:pic>
    </p:spTree>
    <p:extLst>
      <p:ext uri="{BB962C8B-B14F-4D97-AF65-F5344CB8AC3E}">
        <p14:creationId xmlns:p14="http://schemas.microsoft.com/office/powerpoint/2010/main" val="3220312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Great Plains Culture Area</a:t>
            </a:r>
            <a:endParaRPr lang="en-US" dirty="0"/>
          </a:p>
        </p:txBody>
      </p:sp>
      <p:sp>
        <p:nvSpPr>
          <p:cNvPr id="5" name="Content Placeholder 4"/>
          <p:cNvSpPr>
            <a:spLocks noGrp="1"/>
          </p:cNvSpPr>
          <p:nvPr>
            <p:ph sz="half" idx="1"/>
          </p:nvPr>
        </p:nvSpPr>
        <p:spPr>
          <a:xfrm>
            <a:off x="457200" y="1557338"/>
            <a:ext cx="4616450" cy="4826000"/>
          </a:xfrm>
        </p:spPr>
        <p:txBody>
          <a:bodyPr/>
          <a:lstStyle/>
          <a:p>
            <a:pPr eaLnBrk="0" hangingPunct="0">
              <a:spcBef>
                <a:spcPct val="0"/>
              </a:spcBef>
            </a:pPr>
            <a:r>
              <a:rPr lang="en-US" altLang="en-US" sz="1600" dirty="0"/>
              <a:t>The Plains culture area comprises the vast prairie region between the Mississippi River and the Rocky Mountains, from present-day Canada to the Gulf of Mexico. </a:t>
            </a:r>
            <a:endParaRPr lang="en-US" altLang="en-US" sz="1600" dirty="0" smtClean="0"/>
          </a:p>
          <a:p>
            <a:pPr eaLnBrk="0" hangingPunct="0">
              <a:spcBef>
                <a:spcPct val="0"/>
              </a:spcBef>
            </a:pPr>
            <a:r>
              <a:rPr lang="en-US" altLang="en-US" sz="1600" dirty="0" smtClean="0"/>
              <a:t>Before </a:t>
            </a:r>
            <a:r>
              <a:rPr lang="en-US" altLang="en-US" sz="1600" dirty="0"/>
              <a:t>the arrival of </a:t>
            </a:r>
            <a:r>
              <a:rPr lang="en-US" altLang="en-US" sz="1600" dirty="0" smtClean="0"/>
              <a:t>Europeans, </a:t>
            </a:r>
            <a:r>
              <a:rPr lang="en-US" altLang="en-US" sz="1600" dirty="0"/>
              <a:t>its </a:t>
            </a:r>
            <a:r>
              <a:rPr lang="en-US" altLang="en-US" sz="1600" dirty="0" smtClean="0"/>
              <a:t>inhabitants were </a:t>
            </a:r>
            <a:r>
              <a:rPr lang="en-US" altLang="en-US" sz="1600" dirty="0"/>
              <a:t>relatively settled hunters and farmers. </a:t>
            </a:r>
            <a:endParaRPr lang="en-US" altLang="en-US" sz="1600" dirty="0" smtClean="0"/>
          </a:p>
          <a:p>
            <a:pPr lvl="1" eaLnBrk="0" hangingPunct="0">
              <a:spcBef>
                <a:spcPct val="0"/>
              </a:spcBef>
            </a:pPr>
            <a:r>
              <a:rPr lang="en-US" altLang="en-US" sz="1400" b="0" dirty="0" smtClean="0"/>
              <a:t>After Spanish </a:t>
            </a:r>
            <a:r>
              <a:rPr lang="en-US" altLang="en-US" sz="1400" b="0" dirty="0"/>
              <a:t>colonists brought horses to the region in the 18th century, the peoples of the Great Plains became much more nomadic. </a:t>
            </a:r>
          </a:p>
          <a:p>
            <a:pPr lvl="1" eaLnBrk="0" hangingPunct="0">
              <a:spcBef>
                <a:spcPct val="0"/>
              </a:spcBef>
            </a:pPr>
            <a:r>
              <a:rPr lang="en-US" altLang="en-US" sz="1400" b="0" dirty="0"/>
              <a:t>Groups like the Crow, Blackfeet, Cheyenne, Comanche and Arapaho used horses to pursue great herds of buffalo across the prairie. </a:t>
            </a:r>
            <a:endParaRPr lang="en-US" altLang="en-US" sz="1400" b="0" dirty="0" smtClean="0"/>
          </a:p>
          <a:p>
            <a:pPr eaLnBrk="0" hangingPunct="0">
              <a:spcBef>
                <a:spcPct val="0"/>
              </a:spcBef>
            </a:pPr>
            <a:r>
              <a:rPr lang="en-US" altLang="en-US" sz="1600" dirty="0" smtClean="0"/>
              <a:t>The </a:t>
            </a:r>
            <a:r>
              <a:rPr lang="en-US" altLang="en-US" sz="1600" dirty="0"/>
              <a:t>most common dwelling for these hunters was the cone-shaped teepee, a bison-skin tent that could be folded up and carried anywhere. </a:t>
            </a:r>
            <a:endParaRPr lang="en-US" altLang="en-US" sz="1600" dirty="0" smtClean="0"/>
          </a:p>
          <a:p>
            <a:pPr eaLnBrk="0" hangingPunct="0">
              <a:spcBef>
                <a:spcPct val="0"/>
              </a:spcBef>
            </a:pPr>
            <a:r>
              <a:rPr lang="en-US" altLang="en-US" sz="1600" dirty="0" smtClean="0"/>
              <a:t>Plains </a:t>
            </a:r>
            <a:r>
              <a:rPr lang="en-US" altLang="en-US" sz="1600" dirty="0"/>
              <a:t>Indians are also known for their elaborately feathered war bonnets</a:t>
            </a:r>
            <a:r>
              <a:rPr lang="en-US" altLang="en-US" sz="1600" dirty="0" smtClean="0"/>
              <a:t>.</a:t>
            </a:r>
            <a:endParaRPr lang="en-US" altLang="en-US" sz="16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73650" y="1219200"/>
            <a:ext cx="3746500" cy="2485178"/>
          </a:xfr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333" r="13333"/>
          <a:stretch/>
        </p:blipFill>
        <p:spPr>
          <a:xfrm>
            <a:off x="5073650" y="3811588"/>
            <a:ext cx="3746500" cy="2873736"/>
          </a:xfrm>
          <a:prstGeom prst="rect">
            <a:avLst/>
          </a:prstGeom>
        </p:spPr>
      </p:pic>
    </p:spTree>
    <p:extLst>
      <p:ext uri="{BB962C8B-B14F-4D97-AF65-F5344CB8AC3E}">
        <p14:creationId xmlns:p14="http://schemas.microsoft.com/office/powerpoint/2010/main" val="620467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Southwest Culture Area</a:t>
            </a:r>
            <a:endParaRPr lang="en-US" dirty="0"/>
          </a:p>
        </p:txBody>
      </p:sp>
      <p:sp>
        <p:nvSpPr>
          <p:cNvPr id="3" name="Content Placeholder 2"/>
          <p:cNvSpPr>
            <a:spLocks noGrp="1"/>
          </p:cNvSpPr>
          <p:nvPr>
            <p:ph sz="half" idx="1"/>
          </p:nvPr>
        </p:nvSpPr>
        <p:spPr>
          <a:xfrm>
            <a:off x="457200" y="1557338"/>
            <a:ext cx="4464050" cy="4826000"/>
          </a:xfrm>
        </p:spPr>
        <p:txBody>
          <a:bodyPr/>
          <a:lstStyle/>
          <a:p>
            <a:r>
              <a:rPr lang="en-US" sz="1600" dirty="0"/>
              <a:t>The peoples of the Southwest culture area, </a:t>
            </a:r>
            <a:r>
              <a:rPr lang="en-US" sz="1600" dirty="0" smtClean="0"/>
              <a:t>in </a:t>
            </a:r>
            <a:r>
              <a:rPr lang="en-US" sz="1600" dirty="0"/>
              <a:t>present-day Arizona and New Mexico (along with parts of Colorado, Utah, Texas and Mexico) developed two distinct ways of life.</a:t>
            </a:r>
          </a:p>
          <a:p>
            <a:pPr lvl="1"/>
            <a:r>
              <a:rPr lang="en-US" sz="1400" b="0" dirty="0"/>
              <a:t>Sedentary farmers such as the Hopi, the Zuni, the Yaqui and the Yuma grew crops like corn, beans and squash. </a:t>
            </a:r>
            <a:endParaRPr lang="en-US" sz="1400" b="0" dirty="0" smtClean="0"/>
          </a:p>
          <a:p>
            <a:pPr lvl="2"/>
            <a:r>
              <a:rPr lang="en-US" sz="1200" b="0" dirty="0" smtClean="0"/>
              <a:t>Many </a:t>
            </a:r>
            <a:r>
              <a:rPr lang="en-US" sz="1200" b="0" dirty="0"/>
              <a:t>lived in permanent settlements, known as pueblos, built of stone and adobe. </a:t>
            </a:r>
            <a:endParaRPr lang="en-US" sz="1200" b="0" dirty="0" smtClean="0"/>
          </a:p>
          <a:p>
            <a:pPr lvl="2"/>
            <a:r>
              <a:rPr lang="en-US" sz="1200" b="0" dirty="0" smtClean="0"/>
              <a:t>These </a:t>
            </a:r>
            <a:r>
              <a:rPr lang="en-US" sz="1200" b="0" dirty="0"/>
              <a:t>pueblos featured great multistory dwellings that resembled apartment houses. </a:t>
            </a:r>
            <a:endParaRPr lang="en-US" sz="1200" b="0" dirty="0" smtClean="0"/>
          </a:p>
          <a:p>
            <a:pPr lvl="2"/>
            <a:r>
              <a:rPr lang="en-US" sz="1200" b="0" dirty="0" smtClean="0"/>
              <a:t>At </a:t>
            </a:r>
            <a:r>
              <a:rPr lang="en-US" sz="1200" b="0" dirty="0"/>
              <a:t>their centers, many of these villages also had large ceremonial pit houses, or kivas.</a:t>
            </a:r>
          </a:p>
          <a:p>
            <a:pPr lvl="1"/>
            <a:r>
              <a:rPr lang="en-US" sz="1400" b="0" dirty="0"/>
              <a:t>Other Southwestern peoples, such as the Navajo and the Apache, were more nomadic. </a:t>
            </a:r>
            <a:endParaRPr lang="en-US" sz="1400" b="0" dirty="0" smtClean="0"/>
          </a:p>
          <a:p>
            <a:pPr lvl="2"/>
            <a:r>
              <a:rPr lang="en-US" sz="1200" b="0" dirty="0" smtClean="0"/>
              <a:t>They </a:t>
            </a:r>
            <a:r>
              <a:rPr lang="en-US" sz="1200" b="0" dirty="0"/>
              <a:t>survived by hunting, gathering and raiding their more established neighbors for their crops. </a:t>
            </a:r>
            <a:endParaRPr lang="en-US" sz="1200" b="0" dirty="0" smtClean="0"/>
          </a:p>
          <a:p>
            <a:pPr lvl="2"/>
            <a:r>
              <a:rPr lang="en-US" sz="1200" b="0" dirty="0" smtClean="0"/>
              <a:t>Because </a:t>
            </a:r>
            <a:r>
              <a:rPr lang="en-US" sz="1200" b="0" dirty="0"/>
              <a:t>these groups were always on the move, their homes were much less permanent than the pueblos. </a:t>
            </a:r>
            <a:endParaRPr lang="en-US" sz="1200" b="0" dirty="0" smtClean="0"/>
          </a:p>
          <a:p>
            <a:endParaRPr lang="en-US" sz="16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5400" y="4114800"/>
            <a:ext cx="3746500" cy="2496105"/>
          </a:xfrm>
        </p:spPr>
      </p:pic>
      <p:pic>
        <p:nvPicPr>
          <p:cNvPr id="7" name="Picture 6"/>
          <p:cNvPicPr>
            <a:picLocks noChangeAspect="1"/>
          </p:cNvPicPr>
          <p:nvPr/>
        </p:nvPicPr>
        <p:blipFill>
          <a:blip r:embed="rId3"/>
          <a:stretch>
            <a:fillRect/>
          </a:stretch>
        </p:blipFill>
        <p:spPr>
          <a:xfrm>
            <a:off x="5105400" y="1557338"/>
            <a:ext cx="3747254" cy="2498169"/>
          </a:xfrm>
          <a:prstGeom prst="rect">
            <a:avLst/>
          </a:prstGeom>
        </p:spPr>
      </p:pic>
    </p:spTree>
    <p:extLst>
      <p:ext uri="{BB962C8B-B14F-4D97-AF65-F5344CB8AC3E}">
        <p14:creationId xmlns:p14="http://schemas.microsoft.com/office/powerpoint/2010/main" val="2345026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Northwest Culture Area</a:t>
            </a:r>
            <a:endParaRPr lang="en-US" dirty="0"/>
          </a:p>
        </p:txBody>
      </p:sp>
      <p:sp>
        <p:nvSpPr>
          <p:cNvPr id="3" name="Content Placeholder 2"/>
          <p:cNvSpPr>
            <a:spLocks noGrp="1"/>
          </p:cNvSpPr>
          <p:nvPr>
            <p:ph sz="half" idx="1"/>
          </p:nvPr>
        </p:nvSpPr>
        <p:spPr>
          <a:xfrm>
            <a:off x="457200" y="1557337"/>
            <a:ext cx="4464050" cy="4988317"/>
          </a:xfrm>
        </p:spPr>
        <p:txBody>
          <a:bodyPr/>
          <a:lstStyle/>
          <a:p>
            <a:r>
              <a:rPr lang="en-US" sz="1600" dirty="0" smtClean="0"/>
              <a:t>The </a:t>
            </a:r>
            <a:r>
              <a:rPr lang="en-US" sz="1600" dirty="0"/>
              <a:t>Northwest Coast culture area, along the Pacific coast from British Columbia to the top of Northern California, has a mild climate and an abundance of natural resources. </a:t>
            </a:r>
            <a:endParaRPr lang="en-US" sz="1600" dirty="0" smtClean="0"/>
          </a:p>
          <a:p>
            <a:r>
              <a:rPr lang="en-US" sz="1600" dirty="0" smtClean="0"/>
              <a:t>In </a:t>
            </a:r>
            <a:r>
              <a:rPr lang="en-US" sz="1600" dirty="0"/>
              <a:t>particular, the ocean and the region’s rivers provided almost everything its people needed—salmon, especially, but also whales, sea otters, seals and fish and shellfish of all kinds. </a:t>
            </a:r>
            <a:endParaRPr lang="en-US" sz="1600" dirty="0" smtClean="0"/>
          </a:p>
          <a:p>
            <a:r>
              <a:rPr lang="en-US" sz="1600" dirty="0" smtClean="0"/>
              <a:t>The </a:t>
            </a:r>
            <a:r>
              <a:rPr lang="en-US" sz="1600" dirty="0"/>
              <a:t>Indians of the Pacific Northwest were secure enough to build permanent villages that housed hundreds of people apiece. </a:t>
            </a:r>
            <a:endParaRPr lang="en-US" sz="1600" dirty="0" smtClean="0"/>
          </a:p>
          <a:p>
            <a:r>
              <a:rPr lang="en-US" sz="1600" dirty="0" smtClean="0"/>
              <a:t>Those </a:t>
            </a:r>
            <a:r>
              <a:rPr lang="en-US" sz="1600" dirty="0"/>
              <a:t>villages operated according to a rigidly stratified social </a:t>
            </a:r>
            <a:r>
              <a:rPr lang="en-US" sz="1600" dirty="0" smtClean="0"/>
              <a:t>structure. </a:t>
            </a:r>
          </a:p>
          <a:p>
            <a:pPr lvl="1"/>
            <a:r>
              <a:rPr lang="en-US" sz="1400" b="0" dirty="0" smtClean="0"/>
              <a:t>A </a:t>
            </a:r>
            <a:r>
              <a:rPr lang="en-US" sz="1400" b="0" dirty="0"/>
              <a:t>person’s status was determined by his closeness to the village’s chief and reinforced by the number of possessions—blankets, shells and skins, canoes and even slaves—he had at his disposal.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21250" y="1454097"/>
            <a:ext cx="3979078" cy="248078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250" y="4114800"/>
            <a:ext cx="3979078" cy="2430855"/>
          </a:xfrm>
          <a:prstGeom prst="rect">
            <a:avLst/>
          </a:prstGeom>
        </p:spPr>
      </p:pic>
    </p:spTree>
    <p:extLst>
      <p:ext uri="{BB962C8B-B14F-4D97-AF65-F5344CB8AC3E}">
        <p14:creationId xmlns:p14="http://schemas.microsoft.com/office/powerpoint/2010/main" val="249721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California Culture Area</a:t>
            </a:r>
            <a:endParaRPr lang="en-US" dirty="0"/>
          </a:p>
        </p:txBody>
      </p:sp>
      <p:sp>
        <p:nvSpPr>
          <p:cNvPr id="3" name="Content Placeholder 2"/>
          <p:cNvSpPr>
            <a:spLocks noGrp="1"/>
          </p:cNvSpPr>
          <p:nvPr>
            <p:ph sz="half" idx="1"/>
          </p:nvPr>
        </p:nvSpPr>
        <p:spPr>
          <a:xfrm>
            <a:off x="457200" y="1557338"/>
            <a:ext cx="4464050" cy="4826000"/>
          </a:xfrm>
        </p:spPr>
        <p:txBody>
          <a:bodyPr/>
          <a:lstStyle/>
          <a:p>
            <a:r>
              <a:rPr lang="en-US" sz="1600" dirty="0"/>
              <a:t>Before European contact, the temperate, hospitable California area had more </a:t>
            </a:r>
            <a:r>
              <a:rPr lang="en-US" sz="1600" dirty="0" smtClean="0"/>
              <a:t>than </a:t>
            </a:r>
            <a:r>
              <a:rPr lang="en-US" sz="1600" dirty="0"/>
              <a:t>any </a:t>
            </a:r>
            <a:r>
              <a:rPr lang="en-US" sz="1600" dirty="0" smtClean="0"/>
              <a:t>other and </a:t>
            </a:r>
            <a:r>
              <a:rPr lang="en-US" sz="1600" dirty="0"/>
              <a:t>was also more </a:t>
            </a:r>
            <a:r>
              <a:rPr lang="en-US" sz="1600" dirty="0" smtClean="0"/>
              <a:t>diverse. </a:t>
            </a:r>
          </a:p>
          <a:p>
            <a:r>
              <a:rPr lang="en-US" sz="1600" dirty="0" smtClean="0"/>
              <a:t>Its </a:t>
            </a:r>
            <a:r>
              <a:rPr lang="en-US" sz="1600" dirty="0"/>
              <a:t>estimated 100 different tribes and groups spoke more spoke more than 200 dialects. </a:t>
            </a:r>
          </a:p>
          <a:p>
            <a:r>
              <a:rPr lang="en-US" sz="1600" dirty="0"/>
              <a:t>Despite this great diversity, many native Californians lived very similar lives. </a:t>
            </a:r>
            <a:endParaRPr lang="en-US" sz="1600" dirty="0" smtClean="0"/>
          </a:p>
          <a:p>
            <a:r>
              <a:rPr lang="en-US" sz="1600" dirty="0" smtClean="0"/>
              <a:t>They </a:t>
            </a:r>
            <a:r>
              <a:rPr lang="en-US" sz="1600" dirty="0"/>
              <a:t>did not practice much agriculture. Instead, they organized themselves into small, family-based bands of hunter-gatherers known as </a:t>
            </a:r>
            <a:r>
              <a:rPr lang="en-US" sz="1600" dirty="0" err="1"/>
              <a:t>tribelets</a:t>
            </a:r>
            <a:r>
              <a:rPr lang="en-US" sz="1600" dirty="0"/>
              <a:t>. </a:t>
            </a:r>
            <a:endParaRPr lang="en-US" sz="1600" dirty="0" smtClean="0"/>
          </a:p>
          <a:p>
            <a:r>
              <a:rPr lang="en-US" sz="1600" dirty="0" smtClean="0"/>
              <a:t>Inter-</a:t>
            </a:r>
            <a:r>
              <a:rPr lang="en-US" sz="1600" dirty="0" err="1" smtClean="0"/>
              <a:t>tribelet</a:t>
            </a:r>
            <a:r>
              <a:rPr lang="en-US" sz="1600" dirty="0" smtClean="0"/>
              <a:t> </a:t>
            </a:r>
            <a:r>
              <a:rPr lang="en-US" sz="1600" dirty="0"/>
              <a:t>relationships, based on well-established systems of trade and common rights, were generally peaceful</a:t>
            </a:r>
            <a:r>
              <a:rPr lang="en-US" sz="1600" dirty="0" smtClean="0"/>
              <a:t>.</a:t>
            </a:r>
            <a:endParaRPr lang="en-US" sz="16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05400" y="1219200"/>
            <a:ext cx="3746500" cy="266763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976374"/>
            <a:ext cx="3746500" cy="2492631"/>
          </a:xfrm>
          <a:prstGeom prst="rect">
            <a:avLst/>
          </a:prstGeom>
        </p:spPr>
      </p:pic>
    </p:spTree>
    <p:extLst>
      <p:ext uri="{BB962C8B-B14F-4D97-AF65-F5344CB8AC3E}">
        <p14:creationId xmlns:p14="http://schemas.microsoft.com/office/powerpoint/2010/main" val="319718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Plateau Culture Area</a:t>
            </a:r>
            <a:endParaRPr lang="en-US" dirty="0"/>
          </a:p>
        </p:txBody>
      </p:sp>
      <p:sp>
        <p:nvSpPr>
          <p:cNvPr id="3" name="Content Placeholder 2"/>
          <p:cNvSpPr>
            <a:spLocks noGrp="1"/>
          </p:cNvSpPr>
          <p:nvPr>
            <p:ph sz="half" idx="1"/>
          </p:nvPr>
        </p:nvSpPr>
        <p:spPr>
          <a:xfrm>
            <a:off x="457200" y="1557338"/>
            <a:ext cx="4464050" cy="5072062"/>
          </a:xfrm>
        </p:spPr>
        <p:txBody>
          <a:bodyPr/>
          <a:lstStyle/>
          <a:p>
            <a:endParaRPr lang="en-US" sz="1600" dirty="0" smtClean="0"/>
          </a:p>
          <a:p>
            <a:pPr eaLnBrk="0" hangingPunct="0">
              <a:spcBef>
                <a:spcPct val="0"/>
              </a:spcBef>
            </a:pPr>
            <a:r>
              <a:rPr lang="en-US" altLang="en-US" sz="1600" dirty="0">
                <a:latin typeface="Arial" panose="020B0604020202020204" pitchFamily="34" charset="0"/>
              </a:rPr>
              <a:t>The Plateau culture area sat in the Columbia and Fraser river basins at the intersection of the Subarctic, the Plains, the Great Basin, the California and the Northwest Coast (present-day Idaho, Montana and eastern Oregon and Washington). </a:t>
            </a:r>
            <a:endParaRPr lang="en-US" altLang="en-US" sz="1600" dirty="0" smtClean="0">
              <a:latin typeface="Arial" panose="020B0604020202020204" pitchFamily="34" charset="0"/>
            </a:endParaRPr>
          </a:p>
          <a:p>
            <a:pPr eaLnBrk="0" hangingPunct="0">
              <a:spcBef>
                <a:spcPct val="0"/>
              </a:spcBef>
            </a:pPr>
            <a:r>
              <a:rPr lang="en-US" altLang="en-US" sz="1600" dirty="0" smtClean="0">
                <a:latin typeface="Arial" panose="020B0604020202020204" pitchFamily="34" charset="0"/>
              </a:rPr>
              <a:t>Most </a:t>
            </a:r>
            <a:r>
              <a:rPr lang="en-US" altLang="en-US" sz="1600" dirty="0">
                <a:latin typeface="Arial" panose="020B0604020202020204" pitchFamily="34" charset="0"/>
              </a:rPr>
              <a:t>of its people lived in small, peaceful villages along stream and riverbanks and survived by fishing for salmon and trout, hunting and gathering wild berries, roots and nuts. </a:t>
            </a:r>
          </a:p>
          <a:p>
            <a:pPr eaLnBrk="0" hangingPunct="0">
              <a:spcBef>
                <a:spcPct val="0"/>
              </a:spcBef>
            </a:pPr>
            <a:r>
              <a:rPr lang="en-US" altLang="en-US" sz="1600" dirty="0" smtClean="0">
                <a:latin typeface="Arial" panose="020B0604020202020204" pitchFamily="34" charset="0"/>
              </a:rPr>
              <a:t>In </a:t>
            </a:r>
            <a:r>
              <a:rPr lang="en-US" altLang="en-US" sz="1600" dirty="0">
                <a:latin typeface="Arial" panose="020B0604020202020204" pitchFamily="34" charset="0"/>
              </a:rPr>
              <a:t>the 18th century, other native groups brought horses to the </a:t>
            </a:r>
            <a:r>
              <a:rPr lang="en-US" altLang="en-US" sz="1600" dirty="0" smtClean="0">
                <a:latin typeface="Arial" panose="020B0604020202020204" pitchFamily="34" charset="0"/>
              </a:rPr>
              <a:t>Plateau and the </a:t>
            </a:r>
            <a:r>
              <a:rPr lang="en-US" altLang="en-US" sz="1600" dirty="0">
                <a:latin typeface="Arial" panose="020B0604020202020204" pitchFamily="34" charset="0"/>
              </a:rPr>
              <a:t>region’s inhabitants quickly integrated the animals into their economy, expanding the radius of their hunts and acting as traders and emissaries between the Northwest and the Plains. </a:t>
            </a:r>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271" t="22181"/>
          <a:stretch/>
        </p:blipFill>
        <p:spPr>
          <a:xfrm>
            <a:off x="5111436" y="1253845"/>
            <a:ext cx="3746500" cy="2414298"/>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728499"/>
            <a:ext cx="3752536" cy="2814402"/>
          </a:xfrm>
          <a:prstGeom prst="rect">
            <a:avLst/>
          </a:prstGeom>
        </p:spPr>
      </p:pic>
    </p:spTree>
    <p:extLst>
      <p:ext uri="{BB962C8B-B14F-4D97-AF65-F5344CB8AC3E}">
        <p14:creationId xmlns:p14="http://schemas.microsoft.com/office/powerpoint/2010/main" val="654699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Great Basin Culture Area</a:t>
            </a:r>
            <a:endParaRPr lang="en-US" dirty="0"/>
          </a:p>
        </p:txBody>
      </p:sp>
      <p:sp>
        <p:nvSpPr>
          <p:cNvPr id="3" name="Content Placeholder 2"/>
          <p:cNvSpPr>
            <a:spLocks noGrp="1"/>
          </p:cNvSpPr>
          <p:nvPr>
            <p:ph sz="half" idx="1"/>
          </p:nvPr>
        </p:nvSpPr>
        <p:spPr>
          <a:xfrm>
            <a:off x="457200" y="1557338"/>
            <a:ext cx="4464050" cy="4826000"/>
          </a:xfrm>
        </p:spPr>
        <p:txBody>
          <a:bodyPr/>
          <a:lstStyle/>
          <a:p>
            <a:r>
              <a:rPr lang="en-US" sz="1600" dirty="0"/>
              <a:t>The Great Basin culture area, an expansive bowl formed by the Rocky Mountains to the east, the Sierra </a:t>
            </a:r>
            <a:r>
              <a:rPr lang="en-US" sz="1600" dirty="0" smtClean="0"/>
              <a:t>Nevada's </a:t>
            </a:r>
            <a:r>
              <a:rPr lang="en-US" sz="1600" dirty="0"/>
              <a:t>to the west, the Columbia Plateau to the north, and the Colorado Plateau to the south, was a barren wasteland of deserts, salt flats and brackish lakes. </a:t>
            </a:r>
            <a:endParaRPr lang="en-US" sz="1600" dirty="0" smtClean="0"/>
          </a:p>
          <a:p>
            <a:r>
              <a:rPr lang="en-US" sz="1600" dirty="0" smtClean="0"/>
              <a:t>Its </a:t>
            </a:r>
            <a:r>
              <a:rPr lang="en-US" sz="1600" dirty="0"/>
              <a:t>people, most of whom spoke </a:t>
            </a:r>
            <a:r>
              <a:rPr lang="en-US" sz="1600" dirty="0" smtClean="0"/>
              <a:t>Shoshonean, </a:t>
            </a:r>
            <a:r>
              <a:rPr lang="en-US" sz="1600" dirty="0"/>
              <a:t>foraged for roots, seeds and nuts and hunted snakes, lizards and small mammals. </a:t>
            </a:r>
            <a:endParaRPr lang="en-US" sz="1600" dirty="0" smtClean="0"/>
          </a:p>
          <a:p>
            <a:r>
              <a:rPr lang="en-US" sz="1600" dirty="0" smtClean="0"/>
              <a:t>Because </a:t>
            </a:r>
            <a:r>
              <a:rPr lang="en-US" sz="1600" dirty="0"/>
              <a:t>they were always on the move, they lived in compact, easy-to-build wikiups made of willow poles or saplings, leaves and brush. </a:t>
            </a:r>
            <a:endParaRPr lang="en-US" sz="1600" dirty="0" smtClean="0"/>
          </a:p>
          <a:p>
            <a:r>
              <a:rPr lang="en-US" sz="1600" dirty="0" smtClean="0"/>
              <a:t>Their </a:t>
            </a:r>
            <a:r>
              <a:rPr lang="en-US" sz="1600" dirty="0"/>
              <a:t>settlements and social groups were impermanent, and communal leadership (what little there was) was informal.</a:t>
            </a:r>
          </a:p>
          <a:p>
            <a:endParaRPr lang="en-US" sz="16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67173" y="3810000"/>
            <a:ext cx="3864579" cy="249394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964" y="1447799"/>
            <a:ext cx="3857788" cy="2314673"/>
          </a:xfrm>
          <a:prstGeom prst="rect">
            <a:avLst/>
          </a:prstGeom>
        </p:spPr>
      </p:pic>
    </p:spTree>
    <p:extLst>
      <p:ext uri="{BB962C8B-B14F-4D97-AF65-F5344CB8AC3E}">
        <p14:creationId xmlns:p14="http://schemas.microsoft.com/office/powerpoint/2010/main" val="125735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2</a:t>
            </a:r>
            <a:endParaRPr lang="en-US" dirty="0"/>
          </a:p>
        </p:txBody>
      </p:sp>
      <p:sp>
        <p:nvSpPr>
          <p:cNvPr id="3" name="Content Placeholder 2"/>
          <p:cNvSpPr>
            <a:spLocks noGrp="1"/>
          </p:cNvSpPr>
          <p:nvPr>
            <p:ph idx="1"/>
          </p:nvPr>
        </p:nvSpPr>
        <p:spPr>
          <a:xfrm>
            <a:off x="1176338" y="1557338"/>
            <a:ext cx="7281862" cy="4826000"/>
          </a:xfrm>
        </p:spPr>
        <p:txBody>
          <a:bodyPr/>
          <a:lstStyle/>
          <a:p>
            <a:pPr marL="0" indent="0">
              <a:buNone/>
            </a:pPr>
            <a:r>
              <a:rPr lang="en-US" sz="1800" dirty="0"/>
              <a:t>Give the history of one American Indian tribe, group or nation that lives or has lived near you. Visit it, if possible. Tell about traditional dwellings, way of life, tribal government, religious beliefs, family and clan relationships, language, clothing styles, arts and crafts, food preparation, means of getting around, games, customs in warfare, where members of the group now live, and how they live.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48" y="192088"/>
            <a:ext cx="914400" cy="933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569" y="3505200"/>
            <a:ext cx="4724400" cy="2837643"/>
          </a:xfrm>
          <a:prstGeom prst="rect">
            <a:avLst/>
          </a:prstGeom>
        </p:spPr>
      </p:pic>
    </p:spTree>
    <p:extLst>
      <p:ext uri="{BB962C8B-B14F-4D97-AF65-F5344CB8AC3E}">
        <p14:creationId xmlns:p14="http://schemas.microsoft.com/office/powerpoint/2010/main" val="892324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Native Americans </a:t>
            </a:r>
            <a:r>
              <a:rPr lang="en-US" dirty="0"/>
              <a:t>in </a:t>
            </a:r>
            <a:r>
              <a:rPr lang="en-US" dirty="0" smtClean="0"/>
              <a:t>Ohio</a:t>
            </a:r>
            <a:endParaRPr lang="en-US" dirty="0"/>
          </a:p>
        </p:txBody>
      </p:sp>
      <p:sp>
        <p:nvSpPr>
          <p:cNvPr id="3" name="Content Placeholder 2"/>
          <p:cNvSpPr>
            <a:spLocks noGrp="1"/>
          </p:cNvSpPr>
          <p:nvPr>
            <p:ph sz="half" idx="1"/>
          </p:nvPr>
        </p:nvSpPr>
        <p:spPr>
          <a:xfrm>
            <a:off x="381000" y="1551745"/>
            <a:ext cx="4267200" cy="4826000"/>
          </a:xfrm>
        </p:spPr>
        <p:txBody>
          <a:bodyPr/>
          <a:lstStyle/>
          <a:p>
            <a:r>
              <a:rPr lang="en-US" sz="1800" dirty="0"/>
              <a:t>Ohio was occupied by numerous American Indian tribes. </a:t>
            </a:r>
            <a:endParaRPr lang="en-US" sz="1800" dirty="0" smtClean="0"/>
          </a:p>
          <a:p>
            <a:pPr lvl="1"/>
            <a:r>
              <a:rPr lang="en-US" sz="1400" b="0" dirty="0" smtClean="0"/>
              <a:t>In </a:t>
            </a:r>
            <a:r>
              <a:rPr lang="en-US" sz="1400" b="0" dirty="0"/>
              <a:t>the northwest, the Wyandot were located along the banks of the Maumee and Sandusky </a:t>
            </a:r>
            <a:r>
              <a:rPr lang="en-US" sz="1400" b="0" dirty="0" smtClean="0"/>
              <a:t>rivers.</a:t>
            </a:r>
          </a:p>
          <a:p>
            <a:pPr lvl="1"/>
            <a:r>
              <a:rPr lang="en-US" sz="1400" b="0" dirty="0" smtClean="0"/>
              <a:t>The </a:t>
            </a:r>
            <a:r>
              <a:rPr lang="en-US" sz="1400" b="0" dirty="0"/>
              <a:t>Shawnee, in the south were located on both sides of the </a:t>
            </a:r>
            <a:r>
              <a:rPr lang="en-US" sz="1400" b="0" dirty="0" smtClean="0"/>
              <a:t>Scioto.</a:t>
            </a:r>
          </a:p>
          <a:p>
            <a:pPr lvl="1"/>
            <a:r>
              <a:rPr lang="en-US" sz="1400" b="0" dirty="0" smtClean="0"/>
              <a:t>The </a:t>
            </a:r>
            <a:r>
              <a:rPr lang="en-US" sz="1400" b="0" dirty="0"/>
              <a:t>Miami occupied the valleys of the two Miami </a:t>
            </a:r>
            <a:r>
              <a:rPr lang="en-US" sz="1400" b="0" dirty="0" smtClean="0"/>
              <a:t>rivers</a:t>
            </a:r>
          </a:p>
          <a:p>
            <a:pPr lvl="1"/>
            <a:r>
              <a:rPr lang="en-US" sz="1400" b="0" dirty="0"/>
              <a:t>T</a:t>
            </a:r>
            <a:r>
              <a:rPr lang="en-US" sz="1400" b="0" dirty="0" smtClean="0"/>
              <a:t>he </a:t>
            </a:r>
            <a:r>
              <a:rPr lang="en-US" sz="1400" b="0" dirty="0"/>
              <a:t>Mingo located in the southeast between the Muskingum and Ohio </a:t>
            </a:r>
            <a:r>
              <a:rPr lang="en-US" sz="1400" b="0" dirty="0" smtClean="0"/>
              <a:t>rivers.</a:t>
            </a:r>
          </a:p>
          <a:p>
            <a:pPr lvl="1"/>
            <a:r>
              <a:rPr lang="en-US" sz="1400" b="0" dirty="0"/>
              <a:t>T</a:t>
            </a:r>
            <a:r>
              <a:rPr lang="en-US" sz="1400" b="0" dirty="0" smtClean="0"/>
              <a:t>he </a:t>
            </a:r>
            <a:r>
              <a:rPr lang="en-US" sz="1400" b="0" dirty="0"/>
              <a:t>Delaware, Ottawa, and Chippewa people were scattered throughout</a:t>
            </a:r>
            <a:r>
              <a:rPr lang="en-US" sz="1400" b="0" dirty="0" smtClean="0"/>
              <a:t>.“</a:t>
            </a:r>
          </a:p>
          <a:p>
            <a:r>
              <a:rPr lang="en-US" sz="1800" dirty="0"/>
              <a:t>The last Indian tribe left Ohio in 1843.</a:t>
            </a:r>
          </a:p>
          <a:p>
            <a:endParaRPr lang="en-US" sz="18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1557337"/>
            <a:ext cx="4054665" cy="4183063"/>
          </a:xfrm>
          <a:prstGeom prst="rect">
            <a:avLst/>
          </a:prstGeom>
        </p:spPr>
      </p:pic>
    </p:spTree>
    <p:extLst>
      <p:ext uri="{BB962C8B-B14F-4D97-AF65-F5344CB8AC3E}">
        <p14:creationId xmlns:p14="http://schemas.microsoft.com/office/powerpoint/2010/main" val="3437719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Traditional Dwellings</a:t>
            </a:r>
            <a:endParaRPr lang="en-US" dirty="0"/>
          </a:p>
        </p:txBody>
      </p:sp>
      <p:sp>
        <p:nvSpPr>
          <p:cNvPr id="3" name="Content Placeholder 2"/>
          <p:cNvSpPr>
            <a:spLocks noGrp="1"/>
          </p:cNvSpPr>
          <p:nvPr>
            <p:ph sz="half" idx="1"/>
          </p:nvPr>
        </p:nvSpPr>
        <p:spPr>
          <a:xfrm>
            <a:off x="457200" y="1557338"/>
            <a:ext cx="4464050" cy="4826000"/>
          </a:xfrm>
        </p:spPr>
        <p:txBody>
          <a:bodyPr/>
          <a:lstStyle/>
          <a:p>
            <a:r>
              <a:rPr lang="en-US" sz="1800" dirty="0"/>
              <a:t>The </a:t>
            </a:r>
            <a:r>
              <a:rPr lang="en-US" sz="1800" b="1" dirty="0"/>
              <a:t>teepee </a:t>
            </a:r>
            <a:r>
              <a:rPr lang="en-US" sz="1800" dirty="0"/>
              <a:t>was generally used as a temporary shelter in a hunting camp. </a:t>
            </a:r>
            <a:endParaRPr lang="en-US" sz="1800" dirty="0" smtClean="0"/>
          </a:p>
          <a:p>
            <a:r>
              <a:rPr lang="en-US" sz="1800" dirty="0" smtClean="0"/>
              <a:t>This </a:t>
            </a:r>
            <a:r>
              <a:rPr lang="en-US" sz="1800" dirty="0"/>
              <a:t>cone-shaped tent had a framework of long poles placed in a circle, set upright they would lean together at the top. </a:t>
            </a:r>
            <a:endParaRPr lang="en-US" sz="1800" dirty="0" smtClean="0"/>
          </a:p>
          <a:p>
            <a:r>
              <a:rPr lang="en-US" sz="1800" dirty="0" smtClean="0"/>
              <a:t>This </a:t>
            </a:r>
            <a:r>
              <a:rPr lang="en-US" sz="1800" dirty="0"/>
              <a:t>frame was covered with mats or bark. </a:t>
            </a:r>
            <a:endParaRPr lang="en-US" sz="1800" dirty="0" smtClean="0"/>
          </a:p>
          <a:p>
            <a:r>
              <a:rPr lang="en-US" sz="1800" dirty="0" smtClean="0"/>
              <a:t>Mats </a:t>
            </a:r>
            <a:r>
              <a:rPr lang="en-US" sz="1800" dirty="0"/>
              <a:t>were made of cattails, or “flags,” stitched together in sections of about five by fifteen feet. </a:t>
            </a:r>
            <a:endParaRPr lang="en-US" sz="1800" dirty="0" smtClean="0"/>
          </a:p>
          <a:p>
            <a:r>
              <a:rPr lang="en-US" sz="1800" dirty="0" smtClean="0"/>
              <a:t>These </a:t>
            </a:r>
            <a:r>
              <a:rPr lang="en-US" sz="1800" dirty="0"/>
              <a:t>lightweight mats were easy to transport when rolled up. </a:t>
            </a:r>
          </a:p>
        </p:txBody>
      </p:sp>
      <p:pic>
        <p:nvPicPr>
          <p:cNvPr id="5" name="Content Placeholder 4"/>
          <p:cNvPicPr>
            <a:picLocks noGrp="1" noChangeAspect="1"/>
          </p:cNvPicPr>
          <p:nvPr>
            <p:ph sz="half" idx="2"/>
          </p:nvPr>
        </p:nvPicPr>
        <p:blipFill>
          <a:blip r:embed="rId2"/>
          <a:stretch>
            <a:fillRect/>
          </a:stretch>
        </p:blipFill>
        <p:spPr>
          <a:xfrm>
            <a:off x="4949918" y="1676400"/>
            <a:ext cx="4074035" cy="2895600"/>
          </a:xfrm>
          <a:prstGeom prst="rect">
            <a:avLst/>
          </a:prstGeom>
        </p:spPr>
      </p:pic>
    </p:spTree>
    <p:extLst>
      <p:ext uri="{BB962C8B-B14F-4D97-AF65-F5344CB8AC3E}">
        <p14:creationId xmlns:p14="http://schemas.microsoft.com/office/powerpoint/2010/main" val="2622525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88913"/>
            <a:ext cx="6911975" cy="723900"/>
          </a:xfrm>
        </p:spPr>
        <p:txBody>
          <a:bodyPr/>
          <a:lstStyle/>
          <a:p>
            <a:pPr eaLnBrk="1" hangingPunct="1"/>
            <a:r>
              <a:rPr lang="en-US" sz="2800" dirty="0" smtClean="0">
                <a:solidFill>
                  <a:srgbClr val="000000"/>
                </a:solidFill>
              </a:rPr>
              <a:t>Indian Lore Merit Badge Requirements</a:t>
            </a:r>
          </a:p>
        </p:txBody>
      </p:sp>
      <p:sp>
        <p:nvSpPr>
          <p:cNvPr id="5123" name="Rectangle 3"/>
          <p:cNvSpPr>
            <a:spLocks noGrp="1" noChangeArrowheads="1"/>
          </p:cNvSpPr>
          <p:nvPr>
            <p:ph type="body" idx="1"/>
          </p:nvPr>
        </p:nvSpPr>
        <p:spPr>
          <a:xfrm>
            <a:off x="1908175" y="1052513"/>
            <a:ext cx="6911975" cy="5473700"/>
          </a:xfrm>
        </p:spPr>
        <p:txBody>
          <a:bodyPr/>
          <a:lstStyle/>
          <a:p>
            <a:pPr>
              <a:buFont typeface="+mj-lt"/>
              <a:buAutoNum type="arabicPeriod"/>
            </a:pPr>
            <a:r>
              <a:rPr lang="en-US" sz="1800" dirty="0"/>
              <a:t>Identify the different American Indian cultural areas. Explain what makes them each unique.</a:t>
            </a:r>
          </a:p>
          <a:p>
            <a:pPr>
              <a:buFont typeface="+mj-lt"/>
              <a:buAutoNum type="arabicPeriod"/>
            </a:pPr>
            <a:r>
              <a:rPr lang="en-US" sz="1800" dirty="0"/>
              <a:t>Give the history of one American Indian tribe, group or nation that lives or has lived near you. Visit it, if possible. Tell about traditional dwellings, way of life, tribal government, religious beliefs, family and clan relationships, language, clothing styles, arts and crafts, food preparation, means of getting around, games, customs in warfare, where members of the group now live, and how they live.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Traditional Dwellings</a:t>
            </a:r>
            <a:endParaRPr lang="en-US" dirty="0"/>
          </a:p>
        </p:txBody>
      </p:sp>
      <p:sp>
        <p:nvSpPr>
          <p:cNvPr id="3" name="Content Placeholder 2"/>
          <p:cNvSpPr>
            <a:spLocks noGrp="1"/>
          </p:cNvSpPr>
          <p:nvPr>
            <p:ph sz="half" idx="1"/>
          </p:nvPr>
        </p:nvSpPr>
        <p:spPr>
          <a:xfrm>
            <a:off x="457200" y="1557338"/>
            <a:ext cx="4464050" cy="4826000"/>
          </a:xfrm>
        </p:spPr>
        <p:txBody>
          <a:bodyPr/>
          <a:lstStyle/>
          <a:p>
            <a:r>
              <a:rPr lang="en-US" sz="1600" dirty="0"/>
              <a:t>The </a:t>
            </a:r>
            <a:r>
              <a:rPr lang="en-US" sz="1600" b="1" dirty="0"/>
              <a:t>wigwam </a:t>
            </a:r>
            <a:r>
              <a:rPr lang="en-US" sz="1600" dirty="0"/>
              <a:t>was a circular, or oval, dome-shaped structure that housed one or two families. </a:t>
            </a:r>
            <a:endParaRPr lang="en-US" sz="1600" dirty="0" smtClean="0"/>
          </a:p>
          <a:p>
            <a:r>
              <a:rPr lang="en-US" sz="1600" dirty="0" smtClean="0"/>
              <a:t>The </a:t>
            </a:r>
            <a:r>
              <a:rPr lang="en-US" sz="1600" dirty="0"/>
              <a:t>butt-ends of the pole or sapling frame were imbedded in the earth; the tapered </a:t>
            </a:r>
            <a:r>
              <a:rPr lang="en-US" sz="1600" dirty="0" smtClean="0"/>
              <a:t>ends were </a:t>
            </a:r>
            <a:r>
              <a:rPr lang="en-US" sz="1600" dirty="0"/>
              <a:t>bent down and tied in place with bark strips. </a:t>
            </a:r>
            <a:endParaRPr lang="en-US" sz="1600" dirty="0" smtClean="0"/>
          </a:p>
          <a:p>
            <a:r>
              <a:rPr lang="en-US" sz="1600" dirty="0" smtClean="0"/>
              <a:t>Over </a:t>
            </a:r>
            <a:r>
              <a:rPr lang="en-US" sz="1600" dirty="0"/>
              <a:t>this frame was fastened a covering of bark or mats, sometimes a combination of both. </a:t>
            </a:r>
            <a:endParaRPr lang="en-US" sz="1600" dirty="0" smtClean="0"/>
          </a:p>
          <a:p>
            <a:r>
              <a:rPr lang="en-US" sz="1600" dirty="0" smtClean="0"/>
              <a:t>Mats </a:t>
            </a:r>
            <a:r>
              <a:rPr lang="en-US" sz="1600" dirty="0"/>
              <a:t>were made of cattails, or common marsh “flags,” as they were called. </a:t>
            </a:r>
            <a:endParaRPr lang="en-US" sz="1600" dirty="0" smtClean="0"/>
          </a:p>
          <a:p>
            <a:r>
              <a:rPr lang="en-US" sz="1600" dirty="0" smtClean="0"/>
              <a:t>In </a:t>
            </a:r>
            <a:r>
              <a:rPr lang="en-US" sz="1600" dirty="0"/>
              <a:t>the center of the domed roof was a smoke hole with a section of bark on a long pole resting against the side of the wigwam that could be adjusted to keep the wind from blowing the campfire smoke back inside. </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1600" y="3581400"/>
            <a:ext cx="3746500" cy="3109595"/>
          </a:xfrm>
          <a:prstGeom prst="rect">
            <a:avLst/>
          </a:prstGeom>
        </p:spPr>
      </p:pic>
      <p:pic>
        <p:nvPicPr>
          <p:cNvPr id="9" name="Picture 8"/>
          <p:cNvPicPr>
            <a:picLocks noChangeAspect="1"/>
          </p:cNvPicPr>
          <p:nvPr/>
        </p:nvPicPr>
        <p:blipFill>
          <a:blip r:embed="rId3"/>
          <a:stretch>
            <a:fillRect/>
          </a:stretch>
        </p:blipFill>
        <p:spPr>
          <a:xfrm>
            <a:off x="5181601" y="1355238"/>
            <a:ext cx="3746500" cy="2149961"/>
          </a:xfrm>
          <a:prstGeom prst="rect">
            <a:avLst/>
          </a:prstGeom>
        </p:spPr>
      </p:pic>
    </p:spTree>
    <p:extLst>
      <p:ext uri="{BB962C8B-B14F-4D97-AF65-F5344CB8AC3E}">
        <p14:creationId xmlns:p14="http://schemas.microsoft.com/office/powerpoint/2010/main" val="1214546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Traditional Dwellings</a:t>
            </a:r>
            <a:endParaRPr lang="en-US" dirty="0"/>
          </a:p>
        </p:txBody>
      </p:sp>
      <p:sp>
        <p:nvSpPr>
          <p:cNvPr id="3" name="Content Placeholder 2"/>
          <p:cNvSpPr>
            <a:spLocks noGrp="1"/>
          </p:cNvSpPr>
          <p:nvPr>
            <p:ph sz="half" idx="1"/>
          </p:nvPr>
        </p:nvSpPr>
        <p:spPr>
          <a:xfrm>
            <a:off x="152400" y="1557338"/>
            <a:ext cx="4768850" cy="5072062"/>
          </a:xfrm>
        </p:spPr>
        <p:txBody>
          <a:bodyPr/>
          <a:lstStyle/>
          <a:p>
            <a:r>
              <a:rPr lang="en-US" sz="1400" dirty="0"/>
              <a:t>The </a:t>
            </a:r>
            <a:r>
              <a:rPr lang="en-US" sz="1400" b="1" dirty="0"/>
              <a:t>log </a:t>
            </a:r>
            <a:r>
              <a:rPr lang="en-US" sz="1400" b="1" dirty="0" smtClean="0"/>
              <a:t>house </a:t>
            </a:r>
            <a:r>
              <a:rPr lang="en-US" sz="1400" dirty="0" smtClean="0"/>
              <a:t>resembled </a:t>
            </a:r>
            <a:r>
              <a:rPr lang="en-US" sz="1400" dirty="0"/>
              <a:t>a frontier log cabin. </a:t>
            </a:r>
            <a:endParaRPr lang="en-US" sz="1400" dirty="0" smtClean="0"/>
          </a:p>
          <a:p>
            <a:r>
              <a:rPr lang="en-US" sz="1400" dirty="0" smtClean="0"/>
              <a:t>The </a:t>
            </a:r>
            <a:r>
              <a:rPr lang="en-US" sz="1400" dirty="0"/>
              <a:t>structure was rectangular with side walls of small logs four feet or more in height and fifteen feet long. </a:t>
            </a:r>
            <a:endParaRPr lang="en-US" sz="1400" dirty="0" smtClean="0"/>
          </a:p>
          <a:p>
            <a:r>
              <a:rPr lang="en-US" sz="1400" dirty="0" smtClean="0"/>
              <a:t>Logs </a:t>
            </a:r>
            <a:r>
              <a:rPr lang="en-US" sz="1400" dirty="0"/>
              <a:t>were not notched but were laid between pairs of posts driven into the ground at each </a:t>
            </a:r>
            <a:r>
              <a:rPr lang="en-US" sz="1400" dirty="0" smtClean="0"/>
              <a:t>end and tied </a:t>
            </a:r>
            <a:r>
              <a:rPr lang="en-US" sz="1400" dirty="0"/>
              <a:t>together at the top with bark strips. </a:t>
            </a:r>
            <a:endParaRPr lang="en-US" sz="1400" dirty="0" smtClean="0"/>
          </a:p>
          <a:p>
            <a:r>
              <a:rPr lang="en-US" sz="1400" dirty="0" smtClean="0"/>
              <a:t>End </a:t>
            </a:r>
            <a:r>
              <a:rPr lang="en-US" sz="1400" dirty="0"/>
              <a:t>walls about twelve feet long were made of split logs set upright in the ground. </a:t>
            </a:r>
            <a:endParaRPr lang="en-US" sz="1400" dirty="0" smtClean="0"/>
          </a:p>
          <a:p>
            <a:r>
              <a:rPr lang="en-US" sz="1400" dirty="0" smtClean="0"/>
              <a:t>Stout </a:t>
            </a:r>
            <a:r>
              <a:rPr lang="en-US" sz="1400" dirty="0"/>
              <a:t>forked posts at either end supported the ridgepole. </a:t>
            </a:r>
            <a:endParaRPr lang="en-US" sz="1400" dirty="0" smtClean="0"/>
          </a:p>
          <a:p>
            <a:r>
              <a:rPr lang="en-US" sz="1400" dirty="0" smtClean="0"/>
              <a:t>From </a:t>
            </a:r>
            <a:r>
              <a:rPr lang="en-US" sz="1400" dirty="0"/>
              <a:t>the side walls to the ridge pole, small poles were laid and tied in place to serve as rafters. The roof frame was covered with slabs of </a:t>
            </a:r>
            <a:r>
              <a:rPr lang="en-US" sz="1400" dirty="0" smtClean="0"/>
              <a:t>bark</a:t>
            </a:r>
            <a:r>
              <a:rPr lang="en-US" sz="1400" dirty="0"/>
              <a:t>, overlapped and tied in place. </a:t>
            </a:r>
            <a:endParaRPr lang="en-US" sz="1400" dirty="0" smtClean="0"/>
          </a:p>
          <a:p>
            <a:r>
              <a:rPr lang="en-US" sz="1400" dirty="0" smtClean="0"/>
              <a:t>Cracks </a:t>
            </a:r>
            <a:r>
              <a:rPr lang="en-US" sz="1400" dirty="0"/>
              <a:t>between the logs were stuffed with moss. </a:t>
            </a:r>
            <a:endParaRPr lang="en-US" sz="1400" dirty="0" smtClean="0"/>
          </a:p>
          <a:p>
            <a:r>
              <a:rPr lang="en-US" sz="1400" dirty="0" smtClean="0"/>
              <a:t>Bear </a:t>
            </a:r>
            <a:r>
              <a:rPr lang="en-US" sz="1400" dirty="0"/>
              <a:t>skins were hung over the openings at each end to serve as doors. </a:t>
            </a:r>
            <a:endParaRPr lang="en-US" sz="1400" dirty="0" smtClean="0"/>
          </a:p>
          <a:p>
            <a:r>
              <a:rPr lang="en-US" sz="1400" dirty="0" smtClean="0"/>
              <a:t>Living </a:t>
            </a:r>
            <a:r>
              <a:rPr lang="en-US" sz="1400" dirty="0"/>
              <a:t>quarters were on the sides; a series of small fires were laid in the middle down the length of the cabin. </a:t>
            </a:r>
            <a:endParaRPr lang="en-US" sz="1400" dirty="0" smtClean="0"/>
          </a:p>
          <a:p>
            <a:r>
              <a:rPr lang="en-US" sz="1400" dirty="0" smtClean="0"/>
              <a:t>An </a:t>
            </a:r>
            <a:r>
              <a:rPr lang="en-US" sz="1400" dirty="0"/>
              <a:t>opening in the roof served as a chimney. </a:t>
            </a:r>
          </a:p>
        </p:txBody>
      </p:sp>
      <p:pic>
        <p:nvPicPr>
          <p:cNvPr id="8" name="Content Placeholder 7"/>
          <p:cNvPicPr>
            <a:picLocks noGrp="1" noChangeAspect="1"/>
          </p:cNvPicPr>
          <p:nvPr>
            <p:ph sz="half" idx="2"/>
          </p:nvPr>
        </p:nvPicPr>
        <p:blipFill>
          <a:blip r:embed="rId2"/>
          <a:stretch>
            <a:fillRect/>
          </a:stretch>
        </p:blipFill>
        <p:spPr>
          <a:xfrm>
            <a:off x="5029200" y="1676400"/>
            <a:ext cx="3962400" cy="2605999"/>
          </a:xfrm>
          <a:prstGeom prst="rect">
            <a:avLst/>
          </a:prstGeom>
        </p:spPr>
      </p:pic>
    </p:spTree>
    <p:extLst>
      <p:ext uri="{BB962C8B-B14F-4D97-AF65-F5344CB8AC3E}">
        <p14:creationId xmlns:p14="http://schemas.microsoft.com/office/powerpoint/2010/main" val="3798805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Traditional Dwellings</a:t>
            </a:r>
            <a:endParaRPr lang="en-US" dirty="0"/>
          </a:p>
        </p:txBody>
      </p:sp>
      <p:sp>
        <p:nvSpPr>
          <p:cNvPr id="3" name="Content Placeholder 2"/>
          <p:cNvSpPr>
            <a:spLocks noGrp="1"/>
          </p:cNvSpPr>
          <p:nvPr>
            <p:ph sz="half" idx="1"/>
          </p:nvPr>
        </p:nvSpPr>
        <p:spPr>
          <a:xfrm>
            <a:off x="152400" y="1557338"/>
            <a:ext cx="5105400" cy="5072062"/>
          </a:xfrm>
        </p:spPr>
        <p:txBody>
          <a:bodyPr/>
          <a:lstStyle/>
          <a:p>
            <a:r>
              <a:rPr lang="en-US" sz="1400" dirty="0"/>
              <a:t>The </a:t>
            </a:r>
            <a:r>
              <a:rPr lang="en-US" sz="1400" b="1" dirty="0"/>
              <a:t>longhouse </a:t>
            </a:r>
            <a:r>
              <a:rPr lang="en-US" sz="1400" dirty="0"/>
              <a:t>design was generally associated with the Iroquois and sometimes with the Delaware and Shawnee tribes. </a:t>
            </a:r>
          </a:p>
          <a:p>
            <a:r>
              <a:rPr lang="en-US" sz="1400" dirty="0"/>
              <a:t>The longhouse was a multi-family dwelling, from thirty to more than one-hundred feet in length, and about twenty-five feet wide, and twelve to fifteen feet high. The Iroquois used a rounded or Quonset-type roof, while the Delaware and Shawnee used a pitched or peaked roof. </a:t>
            </a:r>
          </a:p>
          <a:p>
            <a:r>
              <a:rPr lang="en-US" sz="1400" dirty="0"/>
              <a:t>Poles and saplings bound together with tough bark strings formed the framework. This was covered with large sheets of elm or birch bark, overlapping and tied in place to make a weatherproof covering. </a:t>
            </a:r>
            <a:endParaRPr lang="en-US" sz="1400" dirty="0" smtClean="0"/>
          </a:p>
          <a:p>
            <a:r>
              <a:rPr lang="en-US" sz="1400" dirty="0"/>
              <a:t>Inside there would be a passageway down the center that contained fireplaces or pits for cooking and heating. There was a smoke hole in the roof over each fire pit. The openings at each end of the longhouse were usually covered with a large animal skin or hide. </a:t>
            </a:r>
          </a:p>
          <a:p>
            <a:r>
              <a:rPr lang="en-US" sz="1400" dirty="0"/>
              <a:t>Inside, each family lived and slept on raised platforms. These platforms extended along the length of the longhouse on both sides. Placed a foot or two above the ground, these platforms were framed with poles and floored with slabs of bark. </a:t>
            </a:r>
          </a:p>
        </p:txBody>
      </p:sp>
      <p:pic>
        <p:nvPicPr>
          <p:cNvPr id="5" name="Content Placeholder 4"/>
          <p:cNvPicPr>
            <a:picLocks noGrp="1" noChangeAspect="1"/>
          </p:cNvPicPr>
          <p:nvPr>
            <p:ph sz="half" idx="2"/>
          </p:nvPr>
        </p:nvPicPr>
        <p:blipFill>
          <a:blip r:embed="rId2"/>
          <a:stretch>
            <a:fillRect/>
          </a:stretch>
        </p:blipFill>
        <p:spPr>
          <a:xfrm>
            <a:off x="5257800" y="1557338"/>
            <a:ext cx="3746500" cy="2497524"/>
          </a:xfrm>
          <a:prstGeom prst="rect">
            <a:avLst/>
          </a:prstGeom>
        </p:spPr>
      </p:pic>
      <p:pic>
        <p:nvPicPr>
          <p:cNvPr id="4" name="Picture 3"/>
          <p:cNvPicPr>
            <a:picLocks noChangeAspect="1"/>
          </p:cNvPicPr>
          <p:nvPr/>
        </p:nvPicPr>
        <p:blipFill>
          <a:blip r:embed="rId3"/>
          <a:stretch>
            <a:fillRect/>
          </a:stretch>
        </p:blipFill>
        <p:spPr>
          <a:xfrm>
            <a:off x="5257800" y="4191000"/>
            <a:ext cx="3704622" cy="1697831"/>
          </a:xfrm>
          <a:prstGeom prst="rect">
            <a:avLst/>
          </a:prstGeom>
        </p:spPr>
      </p:pic>
    </p:spTree>
    <p:extLst>
      <p:ext uri="{BB962C8B-B14F-4D97-AF65-F5344CB8AC3E}">
        <p14:creationId xmlns:p14="http://schemas.microsoft.com/office/powerpoint/2010/main" val="4209588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Way of Life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1524000"/>
            <a:ext cx="4370812" cy="3278109"/>
          </a:xfrm>
        </p:spPr>
      </p:pic>
      <p:sp>
        <p:nvSpPr>
          <p:cNvPr id="4" name="Content Placeholder 3"/>
          <p:cNvSpPr>
            <a:spLocks noGrp="1"/>
          </p:cNvSpPr>
          <p:nvPr>
            <p:ph sz="half" idx="2"/>
          </p:nvPr>
        </p:nvSpPr>
        <p:spPr>
          <a:xfrm>
            <a:off x="4800600" y="1524000"/>
            <a:ext cx="3746500" cy="4826000"/>
          </a:xfrm>
        </p:spPr>
        <p:txBody>
          <a:bodyPr/>
          <a:lstStyle/>
          <a:p>
            <a:r>
              <a:rPr lang="en-US" sz="1600" b="1" dirty="0"/>
              <a:t>American Indian villages </a:t>
            </a:r>
            <a:r>
              <a:rPr lang="en-US" sz="1600" dirty="0"/>
              <a:t>could consist of as many as several hundred dwellings or cabins, or as few as a half a dozen. </a:t>
            </a:r>
            <a:endParaRPr lang="en-US" sz="1600" dirty="0" smtClean="0"/>
          </a:p>
          <a:p>
            <a:r>
              <a:rPr lang="en-US" sz="1600" dirty="0" smtClean="0"/>
              <a:t>The </a:t>
            </a:r>
            <a:r>
              <a:rPr lang="en-US" sz="1600" dirty="0"/>
              <a:t>villages were generally located near a stream or large spring. </a:t>
            </a:r>
            <a:endParaRPr lang="en-US" sz="1600" dirty="0" smtClean="0"/>
          </a:p>
          <a:p>
            <a:r>
              <a:rPr lang="en-US" sz="1600" dirty="0" smtClean="0"/>
              <a:t>Good </a:t>
            </a:r>
            <a:r>
              <a:rPr lang="en-US" sz="1600" dirty="0"/>
              <a:t>land for gardens and cornfields and a plentiful supply of firewood were important in determining the location of a village. </a:t>
            </a:r>
          </a:p>
          <a:p>
            <a:r>
              <a:rPr lang="en-US" sz="1600" dirty="0"/>
              <a:t>In prehistoric times, and even after the Europeans arrived in North America, some American Indian tribes fortified their villages with palisades, or walls, as a protection against enemy </a:t>
            </a:r>
            <a:r>
              <a:rPr lang="en-US" sz="1600" dirty="0" smtClean="0"/>
              <a:t>attack. </a:t>
            </a:r>
            <a:endParaRPr lang="en-US" sz="1600" dirty="0"/>
          </a:p>
        </p:txBody>
      </p:sp>
    </p:spTree>
    <p:extLst>
      <p:ext uri="{BB962C8B-B14F-4D97-AF65-F5344CB8AC3E}">
        <p14:creationId xmlns:p14="http://schemas.microsoft.com/office/powerpoint/2010/main" val="1971026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Tribal Government</a:t>
            </a:r>
            <a:endParaRPr lang="en-US" dirty="0"/>
          </a:p>
        </p:txBody>
      </p:sp>
      <p:sp>
        <p:nvSpPr>
          <p:cNvPr id="3" name="Content Placeholder 2"/>
          <p:cNvSpPr>
            <a:spLocks noGrp="1"/>
          </p:cNvSpPr>
          <p:nvPr>
            <p:ph sz="half" idx="1"/>
          </p:nvPr>
        </p:nvSpPr>
        <p:spPr>
          <a:xfrm>
            <a:off x="457200" y="1557338"/>
            <a:ext cx="4419600" cy="5131632"/>
          </a:xfrm>
        </p:spPr>
        <p:txBody>
          <a:bodyPr/>
          <a:lstStyle/>
          <a:p>
            <a:r>
              <a:rPr lang="en-US" sz="1800" dirty="0" smtClean="0"/>
              <a:t>The chief of a village or several villages would have a council and other city officials, just as cities do today.</a:t>
            </a:r>
          </a:p>
          <a:p>
            <a:r>
              <a:rPr lang="en-US" sz="1800" dirty="0" smtClean="0"/>
              <a:t>Town meetings were pow wows, with singing, dancing, prayers, games, and serious talk.</a:t>
            </a:r>
          </a:p>
          <a:p>
            <a:r>
              <a:rPr lang="en-US" sz="1800" dirty="0" smtClean="0"/>
              <a:t>Some tribes had more than one chief. </a:t>
            </a:r>
          </a:p>
          <a:p>
            <a:pPr lvl="1"/>
            <a:r>
              <a:rPr lang="en-US" sz="1400" b="0" dirty="0" smtClean="0"/>
              <a:t>The peace chief was usually a hereditary position. </a:t>
            </a:r>
          </a:p>
          <a:p>
            <a:pPr lvl="1"/>
            <a:r>
              <a:rPr lang="en-US" sz="1400" b="0" dirty="0" smtClean="0"/>
              <a:t>The war chief was chosen for his military prowess. </a:t>
            </a:r>
          </a:p>
          <a:p>
            <a:pPr lvl="1"/>
            <a:r>
              <a:rPr lang="en-US" sz="1400" b="0" dirty="0" smtClean="0"/>
              <a:t>The shaman, or medicine man, was responsible for religious rituals.</a:t>
            </a:r>
            <a:endParaRPr lang="en-US" sz="1400" b="0" dirty="0"/>
          </a:p>
        </p:txBody>
      </p:sp>
      <p:pic>
        <p:nvPicPr>
          <p:cNvPr id="8" name="Content Placeholder 7"/>
          <p:cNvPicPr>
            <a:picLocks noGrp="1" noChangeAspect="1"/>
          </p:cNvPicPr>
          <p:nvPr>
            <p:ph sz="half" idx="2"/>
          </p:nvPr>
        </p:nvPicPr>
        <p:blipFill>
          <a:blip r:embed="rId2"/>
          <a:stretch>
            <a:fillRect/>
          </a:stretch>
        </p:blipFill>
        <p:spPr>
          <a:xfrm>
            <a:off x="5882832" y="3429000"/>
            <a:ext cx="2220680" cy="318377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28600"/>
            <a:ext cx="3927944" cy="3154630"/>
          </a:xfrm>
          <a:prstGeom prst="rect">
            <a:avLst/>
          </a:prstGeom>
        </p:spPr>
      </p:pic>
    </p:spTree>
    <p:extLst>
      <p:ext uri="{BB962C8B-B14F-4D97-AF65-F5344CB8AC3E}">
        <p14:creationId xmlns:p14="http://schemas.microsoft.com/office/powerpoint/2010/main" val="2983244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Religious Beliefs</a:t>
            </a:r>
            <a:endParaRPr lang="en-US" dirty="0"/>
          </a:p>
        </p:txBody>
      </p:sp>
      <p:sp>
        <p:nvSpPr>
          <p:cNvPr id="3" name="Content Placeholder 2"/>
          <p:cNvSpPr>
            <a:spLocks noGrp="1"/>
          </p:cNvSpPr>
          <p:nvPr>
            <p:ph sz="half" idx="1"/>
          </p:nvPr>
        </p:nvSpPr>
        <p:spPr>
          <a:xfrm>
            <a:off x="457200" y="1557338"/>
            <a:ext cx="5867400" cy="4826000"/>
          </a:xfrm>
        </p:spPr>
        <p:txBody>
          <a:bodyPr/>
          <a:lstStyle/>
          <a:p>
            <a:r>
              <a:rPr lang="en-US" sz="1800" dirty="0" smtClean="0"/>
              <a:t>Beliefs and rituals among the Indian tribes were quite varied</a:t>
            </a:r>
          </a:p>
          <a:p>
            <a:r>
              <a:rPr lang="en-US" sz="1800" dirty="0" smtClean="0"/>
              <a:t>The Algonquians believed in forces called Manitou, which had many different forms. </a:t>
            </a:r>
            <a:endParaRPr lang="en-US" sz="1800" dirty="0"/>
          </a:p>
          <a:p>
            <a:r>
              <a:rPr lang="en-US" sz="1800" dirty="0" smtClean="0"/>
              <a:t>Spirits were in all things, animals, plants, water, rocks, the sun, the moon, weather, and even sickness.</a:t>
            </a:r>
          </a:p>
          <a:p>
            <a:r>
              <a:rPr lang="en-US" sz="1800" dirty="0" smtClean="0"/>
              <a:t>Shamans were supposed to be able to control these spirits.</a:t>
            </a:r>
          </a:p>
          <a:p>
            <a:r>
              <a:rPr lang="en-US" sz="1800" dirty="0" smtClean="0"/>
              <a:t>Each person was thought to have a personal, protective spirit.</a:t>
            </a:r>
          </a:p>
          <a:p>
            <a:r>
              <a:rPr lang="en-US" sz="1800" dirty="0" smtClean="0"/>
              <a:t>Some tribes had sacred societies with special rites, signs, and symbols.</a:t>
            </a:r>
          </a:p>
          <a:p>
            <a:pPr lvl="1"/>
            <a:r>
              <a:rPr lang="en-US" sz="1400" b="0" dirty="0" smtClean="0"/>
              <a:t>Examples include the Grand Medicine Society of the Ojibwa and the False Face Society of the Iroquois (organizations of healers).</a:t>
            </a:r>
            <a:endParaRPr lang="en-US" sz="1400" b="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00800" y="304800"/>
            <a:ext cx="2426877" cy="2889139"/>
          </a:xfrm>
        </p:spPr>
      </p:pic>
      <p:pic>
        <p:nvPicPr>
          <p:cNvPr id="7" name="Picture 6"/>
          <p:cNvPicPr>
            <a:picLocks noChangeAspect="1"/>
          </p:cNvPicPr>
          <p:nvPr/>
        </p:nvPicPr>
        <p:blipFill>
          <a:blip r:embed="rId3"/>
          <a:stretch>
            <a:fillRect/>
          </a:stretch>
        </p:blipFill>
        <p:spPr>
          <a:xfrm>
            <a:off x="6400800" y="3193939"/>
            <a:ext cx="2426877" cy="3397628"/>
          </a:xfrm>
          <a:prstGeom prst="rect">
            <a:avLst/>
          </a:prstGeom>
        </p:spPr>
      </p:pic>
    </p:spTree>
    <p:extLst>
      <p:ext uri="{BB962C8B-B14F-4D97-AF65-F5344CB8AC3E}">
        <p14:creationId xmlns:p14="http://schemas.microsoft.com/office/powerpoint/2010/main" val="2014433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Family and Clan Relationships</a:t>
            </a:r>
            <a:endParaRPr lang="en-US" dirty="0"/>
          </a:p>
        </p:txBody>
      </p:sp>
      <p:sp>
        <p:nvSpPr>
          <p:cNvPr id="3" name="Content Placeholder 2"/>
          <p:cNvSpPr>
            <a:spLocks noGrp="1"/>
          </p:cNvSpPr>
          <p:nvPr>
            <p:ph idx="1"/>
          </p:nvPr>
        </p:nvSpPr>
        <p:spPr>
          <a:xfrm>
            <a:off x="457200" y="1557338"/>
            <a:ext cx="8362950" cy="4826000"/>
          </a:xfrm>
        </p:spPr>
        <p:txBody>
          <a:bodyPr/>
          <a:lstStyle/>
          <a:p>
            <a:r>
              <a:rPr lang="en-US" sz="1800" dirty="0" smtClean="0"/>
              <a:t>Many </a:t>
            </a:r>
            <a:r>
              <a:rPr lang="en-US" sz="1800" dirty="0"/>
              <a:t>tribes from the Northeast, Southeast, and Southwest were </a:t>
            </a:r>
            <a:r>
              <a:rPr lang="en-US" sz="1800" dirty="0" smtClean="0"/>
              <a:t>matrilineal, meaning they traced their ancestry through the mother’s side and married </a:t>
            </a:r>
            <a:r>
              <a:rPr lang="en-US" sz="1800" dirty="0"/>
              <a:t>couples lived near the wife's family </a:t>
            </a:r>
            <a:r>
              <a:rPr lang="en-US" sz="1800" dirty="0" smtClean="0"/>
              <a:t>.</a:t>
            </a:r>
          </a:p>
          <a:p>
            <a:pPr lvl="1"/>
            <a:r>
              <a:rPr lang="en-US" sz="1400" b="0" dirty="0" smtClean="0"/>
              <a:t>The </a:t>
            </a:r>
            <a:r>
              <a:rPr lang="en-US" sz="1400" b="0" dirty="0"/>
              <a:t>tribes of the Great Plains, were </a:t>
            </a:r>
            <a:r>
              <a:rPr lang="en-US" sz="1400" b="0" dirty="0" smtClean="0"/>
              <a:t>patrilineal.</a:t>
            </a:r>
          </a:p>
          <a:p>
            <a:r>
              <a:rPr lang="en-US" sz="1800" dirty="0" smtClean="0"/>
              <a:t>The </a:t>
            </a:r>
            <a:r>
              <a:rPr lang="en-US" sz="1800" dirty="0"/>
              <a:t>oldest woman in the longhouse was supreme. </a:t>
            </a:r>
            <a:endParaRPr lang="en-US" sz="1800" dirty="0" smtClean="0"/>
          </a:p>
          <a:p>
            <a:pPr lvl="1"/>
            <a:r>
              <a:rPr lang="en-US" sz="1400" b="0" dirty="0" smtClean="0"/>
              <a:t>She </a:t>
            </a:r>
            <a:r>
              <a:rPr lang="en-US" sz="1400" b="0" dirty="0"/>
              <a:t>was “mother” to the entire household in the sense that it belonged to her and her female relatives.</a:t>
            </a:r>
          </a:p>
          <a:p>
            <a:r>
              <a:rPr lang="en-US" sz="1800" dirty="0"/>
              <a:t>The clan mother, with the advice of other women of her tribe, appointed each of the councilor chiefs. </a:t>
            </a:r>
            <a:endParaRPr lang="en-US" sz="1800" dirty="0" smtClean="0"/>
          </a:p>
          <a:p>
            <a:pPr lvl="1"/>
            <a:r>
              <a:rPr lang="en-US" sz="1400" b="0" dirty="0"/>
              <a:t>If the councilor chief failed in his duties, the women could remove him from office.</a:t>
            </a:r>
          </a:p>
          <a:p>
            <a:r>
              <a:rPr lang="en-US" sz="1800" dirty="0" smtClean="0"/>
              <a:t>Although </a:t>
            </a:r>
            <a:r>
              <a:rPr lang="en-US" sz="1800" dirty="0"/>
              <a:t>groups maintained a division of labor by gender, they had economic, political, and social freedom for both women and men. </a:t>
            </a:r>
            <a:endParaRPr lang="en-US" sz="1800" dirty="0" smtClean="0"/>
          </a:p>
          <a:p>
            <a:pPr lvl="1"/>
            <a:r>
              <a:rPr lang="en-US" sz="1400" b="0" dirty="0"/>
              <a:t>Women's and men's responsibilities were thought of </a:t>
            </a:r>
            <a:r>
              <a:rPr lang="en-US" sz="1400" b="0" dirty="0" smtClean="0"/>
              <a:t>as </a:t>
            </a:r>
            <a:r>
              <a:rPr lang="en-US" sz="1400" b="0" dirty="0"/>
              <a:t>parallel rather than hierarchical. </a:t>
            </a:r>
            <a:endParaRPr lang="en-US" sz="1400" b="0" dirty="0" smtClean="0"/>
          </a:p>
          <a:p>
            <a:pPr lvl="1"/>
            <a:r>
              <a:rPr lang="en-US" sz="1400" b="0" dirty="0"/>
              <a:t>Although child rearing was predominantly a female task, men and women of all ages worked together to raise children. </a:t>
            </a:r>
          </a:p>
          <a:p>
            <a:pPr lvl="1"/>
            <a:r>
              <a:rPr lang="en-US" sz="1400" b="0" dirty="0" smtClean="0"/>
              <a:t>Both </a:t>
            </a:r>
            <a:r>
              <a:rPr lang="en-US" sz="1400" b="0" dirty="0"/>
              <a:t>men and women initiated divorce, which was common and not considered immoral. </a:t>
            </a:r>
            <a:endParaRPr lang="en-US" sz="1400" b="0" dirty="0"/>
          </a:p>
          <a:p>
            <a:endParaRPr lang="en-US" dirty="0"/>
          </a:p>
        </p:txBody>
      </p:sp>
    </p:spTree>
    <p:extLst>
      <p:ext uri="{BB962C8B-B14F-4D97-AF65-F5344CB8AC3E}">
        <p14:creationId xmlns:p14="http://schemas.microsoft.com/office/powerpoint/2010/main" val="950129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Language</a:t>
            </a:r>
            <a:endParaRPr lang="en-US" dirty="0"/>
          </a:p>
        </p:txBody>
      </p:sp>
      <p:sp>
        <p:nvSpPr>
          <p:cNvPr id="3" name="Content Placeholder 2"/>
          <p:cNvSpPr>
            <a:spLocks noGrp="1"/>
          </p:cNvSpPr>
          <p:nvPr>
            <p:ph sz="half" idx="1"/>
          </p:nvPr>
        </p:nvSpPr>
        <p:spPr>
          <a:xfrm>
            <a:off x="457200" y="1557338"/>
            <a:ext cx="4724400" cy="3319462"/>
          </a:xfrm>
        </p:spPr>
        <p:txBody>
          <a:bodyPr/>
          <a:lstStyle/>
          <a:p>
            <a:pPr marL="0" indent="0">
              <a:buNone/>
            </a:pPr>
            <a:r>
              <a:rPr lang="en-US" sz="1800" dirty="0"/>
              <a:t>The Northeast Native American culture area covered the Atlantic coast from Canada to North Carolina and the languages were divided into two </a:t>
            </a:r>
            <a:r>
              <a:rPr lang="en-US" sz="1800" dirty="0" smtClean="0"/>
              <a:t>groups.</a:t>
            </a:r>
          </a:p>
          <a:p>
            <a:r>
              <a:rPr lang="en-US" sz="1800" b="0" dirty="0" smtClean="0"/>
              <a:t>The </a:t>
            </a:r>
            <a:r>
              <a:rPr lang="en-US" sz="1800" b="0" dirty="0"/>
              <a:t>tribes of the Erie, Onondaga, Seneca, Tuscarora, Cayuga and Oneida people </a:t>
            </a:r>
            <a:r>
              <a:rPr lang="en-US" sz="1800" b="0" dirty="0" smtClean="0"/>
              <a:t>spoke </a:t>
            </a:r>
            <a:r>
              <a:rPr lang="en-US" sz="1800" b="0" dirty="0"/>
              <a:t>the Iroquoian </a:t>
            </a:r>
            <a:r>
              <a:rPr lang="en-US" sz="1800" b="0" dirty="0" smtClean="0"/>
              <a:t>language.</a:t>
            </a:r>
          </a:p>
          <a:p>
            <a:r>
              <a:rPr lang="en-US" sz="1800" b="0" dirty="0" smtClean="0"/>
              <a:t>The </a:t>
            </a:r>
            <a:r>
              <a:rPr lang="en-US" sz="1800" b="0" dirty="0"/>
              <a:t>tribes of the Menominee, Pequot, Delaware, Fox, Shawnee and Wampanoag </a:t>
            </a:r>
            <a:r>
              <a:rPr lang="en-US" sz="1800" b="0" dirty="0" smtClean="0"/>
              <a:t>spoke </a:t>
            </a:r>
            <a:r>
              <a:rPr lang="en-US" sz="1800" b="0" dirty="0"/>
              <a:t>the Algonquian language.</a:t>
            </a:r>
            <a:endParaRPr lang="en-US" sz="1800" b="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65599" y="3538442"/>
            <a:ext cx="3441700" cy="315244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599" y="280298"/>
            <a:ext cx="3441700" cy="3258143"/>
          </a:xfrm>
          <a:prstGeom prst="rect">
            <a:avLst/>
          </a:prstGeom>
        </p:spPr>
      </p:pic>
      <p:sp>
        <p:nvSpPr>
          <p:cNvPr id="7" name="TextBox 6"/>
          <p:cNvSpPr txBox="1"/>
          <p:nvPr/>
        </p:nvSpPr>
        <p:spPr>
          <a:xfrm>
            <a:off x="5714849" y="658813"/>
            <a:ext cx="2743200" cy="369332"/>
          </a:xfrm>
          <a:prstGeom prst="rect">
            <a:avLst/>
          </a:prstGeom>
          <a:solidFill>
            <a:schemeClr val="bg1"/>
          </a:solidFill>
        </p:spPr>
        <p:txBody>
          <a:bodyPr wrap="square" rtlCol="0">
            <a:spAutoFit/>
          </a:bodyPr>
          <a:lstStyle/>
          <a:p>
            <a:pPr algn="ctr"/>
            <a:r>
              <a:rPr lang="en-US" dirty="0" smtClean="0"/>
              <a:t>Iroquoian Language Map</a:t>
            </a:r>
            <a:endParaRPr lang="en-US" dirty="0"/>
          </a:p>
        </p:txBody>
      </p:sp>
      <p:sp>
        <p:nvSpPr>
          <p:cNvPr id="8" name="TextBox 7"/>
          <p:cNvSpPr txBox="1"/>
          <p:nvPr/>
        </p:nvSpPr>
        <p:spPr>
          <a:xfrm>
            <a:off x="5600549" y="3910166"/>
            <a:ext cx="2971800" cy="369332"/>
          </a:xfrm>
          <a:prstGeom prst="rect">
            <a:avLst/>
          </a:prstGeom>
          <a:solidFill>
            <a:schemeClr val="bg1"/>
          </a:solidFill>
        </p:spPr>
        <p:txBody>
          <a:bodyPr wrap="square" rtlCol="0">
            <a:spAutoFit/>
          </a:bodyPr>
          <a:lstStyle/>
          <a:p>
            <a:pPr algn="ctr"/>
            <a:r>
              <a:rPr lang="en-US" dirty="0" smtClean="0"/>
              <a:t>Algonquian Language Map</a:t>
            </a:r>
            <a:endParaRPr lang="en-US" dirty="0"/>
          </a:p>
        </p:txBody>
      </p:sp>
    </p:spTree>
    <p:extLst>
      <p:ext uri="{BB962C8B-B14F-4D97-AF65-F5344CB8AC3E}">
        <p14:creationId xmlns:p14="http://schemas.microsoft.com/office/powerpoint/2010/main" val="2075163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Clothing Style</a:t>
            </a:r>
            <a:endParaRPr lang="en-US" dirty="0"/>
          </a:p>
        </p:txBody>
      </p:sp>
      <p:sp>
        <p:nvSpPr>
          <p:cNvPr id="3" name="Content Placeholder 2"/>
          <p:cNvSpPr>
            <a:spLocks noGrp="1"/>
          </p:cNvSpPr>
          <p:nvPr>
            <p:ph sz="half" idx="1"/>
          </p:nvPr>
        </p:nvSpPr>
        <p:spPr>
          <a:xfrm>
            <a:off x="228600" y="1557338"/>
            <a:ext cx="4692650" cy="5148262"/>
          </a:xfrm>
        </p:spPr>
        <p:txBody>
          <a:bodyPr/>
          <a:lstStyle/>
          <a:p>
            <a:r>
              <a:rPr lang="en-US" sz="1400" dirty="0"/>
              <a:t>Before the </a:t>
            </a:r>
            <a:r>
              <a:rPr lang="en-US" sz="1400" dirty="0" smtClean="0"/>
              <a:t>arrival </a:t>
            </a:r>
            <a:r>
              <a:rPr lang="en-US" sz="1400" dirty="0"/>
              <a:t>of the </a:t>
            </a:r>
            <a:r>
              <a:rPr lang="en-US" sz="1400" dirty="0" smtClean="0"/>
              <a:t>Europeans, </a:t>
            </a:r>
            <a:r>
              <a:rPr lang="en-US" sz="1400" dirty="0"/>
              <a:t>the attire of the American Indian was simple and functional. Their clothing was made of animal skins. However, the process of turning the hide of a deer or buffalo into garments was a long, hard job. </a:t>
            </a:r>
          </a:p>
          <a:p>
            <a:r>
              <a:rPr lang="en-US" sz="1400" dirty="0"/>
              <a:t>Once the hunt of the animal was successful, using tools made of flint, stone, bone, or shells, the animal was carefully skinned then butchered for food. </a:t>
            </a:r>
          </a:p>
          <a:p>
            <a:r>
              <a:rPr lang="en-US" sz="1400" dirty="0"/>
              <a:t>The women of the tribe took the hide back to camp, stretched it, and staked it on the ground fur side down. Using various handmade tools, the skin was scrapped free of matter. If the skin were to be used for warmth, the fur would have been left intact, if not, the hide would have been flipped over and the hair removed. </a:t>
            </a:r>
            <a:endParaRPr lang="en-US" sz="1400" dirty="0" smtClean="0"/>
          </a:p>
          <a:p>
            <a:r>
              <a:rPr lang="en-US" sz="1400" dirty="0" smtClean="0"/>
              <a:t>Once </a:t>
            </a:r>
            <a:r>
              <a:rPr lang="en-US" sz="1400" dirty="0"/>
              <a:t>all debris was removed, the skin was rubbed with a mixture of animal fat, brains, and liver then placed aside for several days to allow it to soften. The hide was then washed and worked over to smooth the leather. </a:t>
            </a:r>
            <a:endParaRPr lang="en-US" sz="1400" dirty="0" smtClean="0"/>
          </a:p>
          <a:p>
            <a:r>
              <a:rPr lang="en-US" sz="1400" dirty="0" smtClean="0"/>
              <a:t>Finally</a:t>
            </a:r>
            <a:r>
              <a:rPr lang="en-US" sz="1400" dirty="0"/>
              <a:t>, it was tanned by mounting it on a frame over a low fire. This smoking process gave the leather its rich color.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12945" y="1447800"/>
            <a:ext cx="3746500" cy="346176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699" y="4953000"/>
            <a:ext cx="3746500" cy="1558069"/>
          </a:xfrm>
          <a:prstGeom prst="rect">
            <a:avLst/>
          </a:prstGeom>
        </p:spPr>
      </p:pic>
    </p:spTree>
    <p:extLst>
      <p:ext uri="{BB962C8B-B14F-4D97-AF65-F5344CB8AC3E}">
        <p14:creationId xmlns:p14="http://schemas.microsoft.com/office/powerpoint/2010/main" val="2714456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Clothing Style</a:t>
            </a:r>
            <a:endParaRPr lang="en-US" dirty="0"/>
          </a:p>
        </p:txBody>
      </p:sp>
      <p:sp>
        <p:nvSpPr>
          <p:cNvPr id="3" name="Content Placeholder 2"/>
          <p:cNvSpPr>
            <a:spLocks noGrp="1"/>
          </p:cNvSpPr>
          <p:nvPr>
            <p:ph idx="1"/>
          </p:nvPr>
        </p:nvSpPr>
        <p:spPr>
          <a:xfrm>
            <a:off x="228600" y="1371600"/>
            <a:ext cx="5334000" cy="5300662"/>
          </a:xfrm>
        </p:spPr>
        <p:txBody>
          <a:bodyPr/>
          <a:lstStyle/>
          <a:p>
            <a:r>
              <a:rPr lang="en-US" sz="1600" dirty="0"/>
              <a:t>Men usually wore a breech cloth made from a rectangular piece of leather. It would be placed between the legs and brought up in front and back then held in place with a leather cord or belt fastened around the waist. A shirt would take two deer skins, each cut into three pieces. The body of the animal formed the shirt and the front legs were used to make sleeves. </a:t>
            </a:r>
          </a:p>
          <a:p>
            <a:r>
              <a:rPr lang="en-US" sz="1600" dirty="0" smtClean="0"/>
              <a:t>Women </a:t>
            </a:r>
            <a:r>
              <a:rPr lang="en-US" sz="1600" dirty="0"/>
              <a:t>would wear a large rectangular skin wrapped around their waist and held in place with a leather strap. A dress required two deer skins sewn together with sinew across the top and down the sides. </a:t>
            </a:r>
          </a:p>
          <a:p>
            <a:r>
              <a:rPr lang="en-US" sz="1600" dirty="0"/>
              <a:t>Left over leather could be used to make moccasins. In the winter weather, leggings, capes, or jackets would be layered for warmth. All wearing apparel may have been beaded, painted, or fringed for decoration. </a:t>
            </a:r>
          </a:p>
          <a:p>
            <a:r>
              <a:rPr lang="en-US" sz="1600" dirty="0"/>
              <a:t>Once trade began with the Europeans, the dress of the American Indian changed to include woven fabrics of bright colors; this added prestige to their wardrobe</a:t>
            </a:r>
            <a:r>
              <a:rPr lang="en-US" sz="1600" dirty="0" smtClean="0"/>
              <a:t>.</a:t>
            </a:r>
            <a:endParaRPr lang="en-US" sz="1600" dirty="0"/>
          </a:p>
        </p:txBody>
      </p:sp>
      <p:pic>
        <p:nvPicPr>
          <p:cNvPr id="5" name="Picture 4"/>
          <p:cNvPicPr>
            <a:picLocks noChangeAspect="1"/>
          </p:cNvPicPr>
          <p:nvPr/>
        </p:nvPicPr>
        <p:blipFill>
          <a:blip r:embed="rId2"/>
          <a:stretch>
            <a:fillRect/>
          </a:stretch>
        </p:blipFill>
        <p:spPr>
          <a:xfrm>
            <a:off x="5578444" y="1371600"/>
            <a:ext cx="3451289" cy="4114800"/>
          </a:xfrm>
          <a:prstGeom prst="rect">
            <a:avLst/>
          </a:prstGeom>
        </p:spPr>
      </p:pic>
    </p:spTree>
    <p:extLst>
      <p:ext uri="{BB962C8B-B14F-4D97-AF65-F5344CB8AC3E}">
        <p14:creationId xmlns:p14="http://schemas.microsoft.com/office/powerpoint/2010/main" val="2989674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88913"/>
            <a:ext cx="6911975" cy="723900"/>
          </a:xfrm>
        </p:spPr>
        <p:txBody>
          <a:bodyPr/>
          <a:lstStyle/>
          <a:p>
            <a:pPr eaLnBrk="1" hangingPunct="1"/>
            <a:r>
              <a:rPr lang="en-US" sz="2800" dirty="0" smtClean="0">
                <a:solidFill>
                  <a:srgbClr val="000000"/>
                </a:solidFill>
              </a:rPr>
              <a:t>Indian Lore Merit Badge Requirements</a:t>
            </a:r>
          </a:p>
        </p:txBody>
      </p:sp>
      <p:sp>
        <p:nvSpPr>
          <p:cNvPr id="5123" name="Rectangle 3"/>
          <p:cNvSpPr>
            <a:spLocks noGrp="1" noChangeArrowheads="1"/>
          </p:cNvSpPr>
          <p:nvPr>
            <p:ph type="body" idx="1"/>
          </p:nvPr>
        </p:nvSpPr>
        <p:spPr>
          <a:xfrm>
            <a:off x="1908175" y="1052513"/>
            <a:ext cx="6911975" cy="5473700"/>
          </a:xfrm>
        </p:spPr>
        <p:txBody>
          <a:bodyPr/>
          <a:lstStyle/>
          <a:p>
            <a:pPr>
              <a:buFont typeface="+mj-lt"/>
              <a:buAutoNum type="arabicPeriod" startAt="3"/>
            </a:pPr>
            <a:r>
              <a:rPr lang="en-US" sz="1800" dirty="0" smtClean="0"/>
              <a:t>Do </a:t>
            </a:r>
            <a:r>
              <a:rPr lang="en-US" sz="1800" dirty="0"/>
              <a:t>TWO of the following. Focus on a specific group or tribe. </a:t>
            </a:r>
          </a:p>
          <a:p>
            <a:pPr lvl="1">
              <a:buFont typeface="+mj-lt"/>
              <a:buAutoNum type="alphaLcPeriod"/>
            </a:pPr>
            <a:r>
              <a:rPr lang="en-US" sz="1400" b="0" dirty="0"/>
              <a:t>Make an item of clothing worn by members of the tribe. </a:t>
            </a:r>
          </a:p>
          <a:p>
            <a:pPr lvl="1">
              <a:buFont typeface="+mj-lt"/>
              <a:buAutoNum type="alphaLcPeriod"/>
            </a:pPr>
            <a:r>
              <a:rPr lang="en-US" sz="1400" b="0" dirty="0"/>
              <a:t>Make and decorate three items used by the tribe, as approved by your counselor. </a:t>
            </a:r>
          </a:p>
          <a:p>
            <a:pPr lvl="1">
              <a:buFont typeface="+mj-lt"/>
              <a:buAutoNum type="alphaLcPeriod"/>
            </a:pPr>
            <a:r>
              <a:rPr lang="en-US" sz="1400" b="0" dirty="0"/>
              <a:t>Make an authentic model of a dwelling used by an Indian tribe, group, or nation.</a:t>
            </a:r>
          </a:p>
          <a:p>
            <a:pPr lvl="1">
              <a:buFont typeface="+mj-lt"/>
              <a:buAutoNum type="alphaLcPeriod"/>
            </a:pPr>
            <a:r>
              <a:rPr lang="en-US" sz="1400" b="0" dirty="0"/>
              <a:t>Visit a museum to see Indian artifacts. Discuss them with your counselor. Identify at least 10 artifacts by tribe or nation, their shape, size, and use. </a:t>
            </a:r>
          </a:p>
          <a:p>
            <a:pPr>
              <a:buFont typeface="+mj-lt"/>
              <a:buAutoNum type="arabicPeriod" startAt="3"/>
            </a:pPr>
            <a:r>
              <a:rPr lang="en-US" sz="1800" dirty="0"/>
              <a:t>Do ONE of the following: </a:t>
            </a:r>
          </a:p>
          <a:p>
            <a:pPr lvl="1">
              <a:buFont typeface="+mj-lt"/>
              <a:buAutoNum type="alphaLcPeriod"/>
            </a:pPr>
            <a:r>
              <a:rPr lang="en-US" sz="1400" b="0" dirty="0"/>
              <a:t>Learn three games played by a group or tribe. Teach and lead one game with a Scout group.</a:t>
            </a:r>
          </a:p>
          <a:p>
            <a:pPr lvl="1">
              <a:buFont typeface="+mj-lt"/>
              <a:buAutoNum type="alphaLcPeriod"/>
            </a:pPr>
            <a:r>
              <a:rPr lang="en-US" sz="1400" b="0" dirty="0"/>
              <a:t>Learn and show how a tribe traditionally cooked or prepared food. Make three food items.</a:t>
            </a:r>
          </a:p>
          <a:p>
            <a:pPr lvl="1">
              <a:buFont typeface="+mj-lt"/>
              <a:buAutoNum type="alphaLcPeriod"/>
            </a:pPr>
            <a:r>
              <a:rPr lang="en-US" sz="1400" b="0" dirty="0"/>
              <a:t>Give a demonstration showing how a specific Indian group traditionally hunted, fished, or trapped.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2752481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Arts and Crafts</a:t>
            </a:r>
            <a:endParaRPr lang="en-US" dirty="0"/>
          </a:p>
        </p:txBody>
      </p:sp>
      <p:sp>
        <p:nvSpPr>
          <p:cNvPr id="5" name="Content Placeholder 4"/>
          <p:cNvSpPr>
            <a:spLocks noGrp="1"/>
          </p:cNvSpPr>
          <p:nvPr>
            <p:ph sz="half" idx="1"/>
          </p:nvPr>
        </p:nvSpPr>
        <p:spPr>
          <a:xfrm>
            <a:off x="457200" y="1557338"/>
            <a:ext cx="4464050" cy="4826000"/>
          </a:xfrm>
        </p:spPr>
        <p:txBody>
          <a:bodyPr/>
          <a:lstStyle/>
          <a:p>
            <a:r>
              <a:rPr lang="en-US" sz="1600" dirty="0"/>
              <a:t>The Woodland </a:t>
            </a:r>
            <a:r>
              <a:rPr lang="en-US" sz="1600" dirty="0" smtClean="0"/>
              <a:t>Indians used materials at hand to shape tools, weapons, and ceremonial objects.</a:t>
            </a:r>
          </a:p>
          <a:p>
            <a:r>
              <a:rPr lang="en-US" sz="1600" dirty="0" smtClean="0"/>
              <a:t>Wood, bark, and other plant materials, and stone, clay, hide, bone, antler, shells, quills, and feathers were used.</a:t>
            </a:r>
          </a:p>
          <a:p>
            <a:r>
              <a:rPr lang="en-US" sz="1600" dirty="0" smtClean="0"/>
              <a:t>Later, the Europeans introduced new materials such as metals, glass, and cloth.</a:t>
            </a:r>
          </a:p>
          <a:p>
            <a:r>
              <a:rPr lang="en-US" sz="1600" dirty="0" smtClean="0"/>
              <a:t>Watertight birchbark or the hardwood burls from birch, elm, and maple were used to make bowls, dishes, and trays.</a:t>
            </a:r>
          </a:p>
          <a:p>
            <a:r>
              <a:rPr lang="en-US" sz="1600" dirty="0" smtClean="0"/>
              <a:t>Wooden bowls were made by charring, then scraping the burls.</a:t>
            </a:r>
          </a:p>
          <a:p>
            <a:r>
              <a:rPr lang="en-US" sz="1600" dirty="0" smtClean="0"/>
              <a:t>The shredded bark of trees such as basswood was twisted to make twine for sewing.</a:t>
            </a:r>
          </a:p>
          <a:p>
            <a:r>
              <a:rPr lang="en-US" sz="1600" dirty="0" smtClean="0"/>
              <a:t>They plaited baskets from sweetgrass and wood splints and used clay for pottery dishes.</a:t>
            </a:r>
            <a:endParaRPr lang="en-US" sz="1600" dirty="0"/>
          </a:p>
        </p:txBody>
      </p:sp>
      <p:pic>
        <p:nvPicPr>
          <p:cNvPr id="8" name="Content Placeholder 7"/>
          <p:cNvPicPr>
            <a:picLocks noGrp="1" noChangeAspect="1"/>
          </p:cNvPicPr>
          <p:nvPr>
            <p:ph sz="half" idx="2"/>
          </p:nvPr>
        </p:nvPicPr>
        <p:blipFill>
          <a:blip r:embed="rId2"/>
          <a:stretch>
            <a:fillRect/>
          </a:stretch>
        </p:blipFill>
        <p:spPr>
          <a:xfrm>
            <a:off x="5029200" y="1570038"/>
            <a:ext cx="1928426" cy="188595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889" t="7047" r="10889" b="7047"/>
          <a:stretch/>
        </p:blipFill>
        <p:spPr>
          <a:xfrm>
            <a:off x="7162799" y="3551437"/>
            <a:ext cx="1791327" cy="1409700"/>
          </a:xfrm>
          <a:prstGeom prst="rect">
            <a:avLst/>
          </a:prstGeom>
        </p:spPr>
      </p:pic>
      <p:pic>
        <p:nvPicPr>
          <p:cNvPr id="11" name="Picture 10"/>
          <p:cNvPicPr>
            <a:picLocks noChangeAspect="1"/>
          </p:cNvPicPr>
          <p:nvPr/>
        </p:nvPicPr>
        <p:blipFill rotWithShape="1">
          <a:blip r:embed="rId4"/>
          <a:srcRect l="3425" t="667" r="3425" b="4666"/>
          <a:stretch/>
        </p:blipFill>
        <p:spPr>
          <a:xfrm>
            <a:off x="7162800" y="1585632"/>
            <a:ext cx="1791327" cy="187035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5056586"/>
            <a:ext cx="3022600" cy="1079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8109" y="3551437"/>
            <a:ext cx="1944414" cy="1409700"/>
          </a:xfrm>
          <a:prstGeom prst="rect">
            <a:avLst/>
          </a:prstGeom>
        </p:spPr>
      </p:pic>
    </p:spTree>
    <p:extLst>
      <p:ext uri="{BB962C8B-B14F-4D97-AF65-F5344CB8AC3E}">
        <p14:creationId xmlns:p14="http://schemas.microsoft.com/office/powerpoint/2010/main" val="3429512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Food Preparation</a:t>
            </a:r>
            <a:endParaRPr lang="en-US" dirty="0"/>
          </a:p>
        </p:txBody>
      </p:sp>
      <p:sp>
        <p:nvSpPr>
          <p:cNvPr id="5" name="Content Placeholder 4"/>
          <p:cNvSpPr>
            <a:spLocks noGrp="1"/>
          </p:cNvSpPr>
          <p:nvPr>
            <p:ph sz="half" idx="1"/>
          </p:nvPr>
        </p:nvSpPr>
        <p:spPr>
          <a:xfrm>
            <a:off x="457200" y="1557338"/>
            <a:ext cx="4724400" cy="3776662"/>
          </a:xfrm>
        </p:spPr>
        <p:txBody>
          <a:bodyPr/>
          <a:lstStyle/>
          <a:p>
            <a:r>
              <a:rPr lang="en-US" sz="1800" dirty="0"/>
              <a:t>The Woodland Indian tribes of the Great Lakes area and throughout the eastern and southern part of the present </a:t>
            </a:r>
            <a:r>
              <a:rPr lang="en-US" sz="1800" dirty="0" smtClean="0"/>
              <a:t>United </a:t>
            </a:r>
            <a:r>
              <a:rPr lang="en-US" sz="1800" dirty="0"/>
              <a:t>States were farmers. </a:t>
            </a:r>
          </a:p>
          <a:p>
            <a:pPr lvl="1"/>
            <a:r>
              <a:rPr lang="en-US" sz="1400" b="0" dirty="0"/>
              <a:t>Corn, beans, squash, </a:t>
            </a:r>
            <a:r>
              <a:rPr lang="en-US" sz="1400" b="0" dirty="0"/>
              <a:t>pumpkin, turnips, cabbage, parsnips, sweet potatoes, yams, potatoes, onions, and </a:t>
            </a:r>
            <a:r>
              <a:rPr lang="en-US" sz="1400" b="0" dirty="0" smtClean="0"/>
              <a:t>leeks </a:t>
            </a:r>
            <a:r>
              <a:rPr lang="en-US" sz="1400" b="0" dirty="0"/>
              <a:t>were widely </a:t>
            </a:r>
            <a:r>
              <a:rPr lang="en-US" sz="1400" b="0" dirty="0" smtClean="0"/>
              <a:t>grown. </a:t>
            </a:r>
            <a:endParaRPr lang="en-US" sz="1400" b="0" dirty="0"/>
          </a:p>
          <a:p>
            <a:r>
              <a:rPr lang="en-US" sz="1800" dirty="0" smtClean="0"/>
              <a:t>In </a:t>
            </a:r>
            <a:r>
              <a:rPr lang="en-US" sz="1800" dirty="0"/>
              <a:t>the spring, the American Indians made maple sugar in large quantities. </a:t>
            </a:r>
            <a:endParaRPr lang="en-US" sz="1800" dirty="0" smtClean="0"/>
          </a:p>
          <a:p>
            <a:r>
              <a:rPr lang="en-US" sz="1800" dirty="0" smtClean="0"/>
              <a:t>They </a:t>
            </a:r>
            <a:r>
              <a:rPr lang="en-US" sz="1800" dirty="0"/>
              <a:t>also harvested nuts, berries, wild </a:t>
            </a:r>
            <a:r>
              <a:rPr lang="en-US" sz="1800" dirty="0"/>
              <a:t>plums, wild cherries, and paw paws. </a:t>
            </a:r>
            <a:endParaRPr lang="en-US" sz="1800" dirty="0" smtClean="0"/>
          </a:p>
          <a:p>
            <a:r>
              <a:rPr lang="en-US" sz="1800" dirty="0"/>
              <a:t>In the great lakes region, wild rice was gathered.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7800" y="1557338"/>
            <a:ext cx="3517900" cy="3495913"/>
          </a:xfrm>
          <a:prstGeom prst="rect">
            <a:avLst/>
          </a:prstGeom>
        </p:spPr>
      </p:pic>
      <p:sp>
        <p:nvSpPr>
          <p:cNvPr id="8" name="Rectangle 7"/>
          <p:cNvSpPr/>
          <p:nvPr/>
        </p:nvSpPr>
        <p:spPr>
          <a:xfrm>
            <a:off x="457200" y="5181600"/>
            <a:ext cx="8470900" cy="1477328"/>
          </a:xfrm>
          <a:prstGeom prst="rect">
            <a:avLst/>
          </a:prstGeom>
        </p:spPr>
        <p:txBody>
          <a:bodyPr wrap="square">
            <a:spAutoFit/>
          </a:bodyPr>
          <a:lstStyle/>
          <a:p>
            <a:pPr marL="344488" indent="-344488">
              <a:buFont typeface="Arial" panose="020B0604020202020204" pitchFamily="34" charset="0"/>
              <a:buChar char="•"/>
            </a:pPr>
            <a:r>
              <a:rPr lang="en-US" dirty="0" smtClean="0"/>
              <a:t>Protein </a:t>
            </a:r>
            <a:r>
              <a:rPr lang="en-US" dirty="0"/>
              <a:t>was supplemented in the diet by fishing. </a:t>
            </a:r>
          </a:p>
          <a:p>
            <a:pPr marL="344488" indent="-344488">
              <a:buFont typeface="Arial" panose="020B0604020202020204" pitchFamily="34" charset="0"/>
              <a:buChar char="•"/>
            </a:pPr>
            <a:r>
              <a:rPr lang="en-US" dirty="0"/>
              <a:t>In the fall and winter, the American Indian hunted and trapped beaver, muskrat, raccoon, deer, buffalo, and black bear for the meat and hides. </a:t>
            </a:r>
          </a:p>
          <a:p>
            <a:pPr marL="344488" indent="-344488">
              <a:buFont typeface="Arial" panose="020B0604020202020204" pitchFamily="34" charset="0"/>
              <a:buChar char="•"/>
            </a:pPr>
            <a:r>
              <a:rPr lang="en-US" dirty="0"/>
              <a:t>Most Eastern Woodlands Indians cooked their food in clay pots and stored food in a birch bark container called a </a:t>
            </a:r>
            <a:r>
              <a:rPr lang="en-US" dirty="0" err="1"/>
              <a:t>makak</a:t>
            </a:r>
            <a:r>
              <a:rPr lang="en-US" dirty="0"/>
              <a:t>.</a:t>
            </a:r>
            <a:endParaRPr lang="en-US" dirty="0"/>
          </a:p>
        </p:txBody>
      </p:sp>
    </p:spTree>
    <p:extLst>
      <p:ext uri="{BB962C8B-B14F-4D97-AF65-F5344CB8AC3E}">
        <p14:creationId xmlns:p14="http://schemas.microsoft.com/office/powerpoint/2010/main" val="1564484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Means of Getting Around</a:t>
            </a:r>
            <a:endParaRPr lang="en-US" dirty="0"/>
          </a:p>
        </p:txBody>
      </p:sp>
      <p:sp>
        <p:nvSpPr>
          <p:cNvPr id="3" name="Content Placeholder 2"/>
          <p:cNvSpPr>
            <a:spLocks noGrp="1"/>
          </p:cNvSpPr>
          <p:nvPr>
            <p:ph sz="half" idx="1"/>
          </p:nvPr>
        </p:nvSpPr>
        <p:spPr>
          <a:xfrm>
            <a:off x="152400" y="1557338"/>
            <a:ext cx="4343400" cy="5148262"/>
          </a:xfrm>
        </p:spPr>
        <p:txBody>
          <a:bodyPr/>
          <a:lstStyle/>
          <a:p>
            <a:r>
              <a:rPr lang="en-US" sz="1800" dirty="0"/>
              <a:t>The original traces or paths through the dense forests of Ohio were created by animals -such as buffalo and deer- in search of food, water, and salt licks. </a:t>
            </a:r>
            <a:endParaRPr lang="en-US" sz="1800" dirty="0" smtClean="0"/>
          </a:p>
          <a:p>
            <a:pPr lvl="1"/>
            <a:r>
              <a:rPr lang="en-US" sz="1400" b="0" dirty="0" smtClean="0"/>
              <a:t>These </a:t>
            </a:r>
            <a:r>
              <a:rPr lang="en-US" sz="1400" b="0" dirty="0"/>
              <a:t>trails were far enough from streams to avoid swamps and lowlands and sometimes followed the ridges, and became known as “high-ways.” </a:t>
            </a:r>
            <a:endParaRPr lang="en-US" sz="1400" b="0" dirty="0" smtClean="0"/>
          </a:p>
          <a:p>
            <a:pPr lvl="1"/>
            <a:r>
              <a:rPr lang="en-US" sz="1400" b="0" dirty="0" smtClean="0"/>
              <a:t>These </a:t>
            </a:r>
            <a:r>
              <a:rPr lang="en-US" sz="1400" b="0" dirty="0"/>
              <a:t>paths were narrow and well worn in and difficult to travel. </a:t>
            </a:r>
            <a:endParaRPr lang="en-US" sz="1400" b="0" dirty="0" smtClean="0"/>
          </a:p>
          <a:p>
            <a:pPr lvl="1"/>
            <a:r>
              <a:rPr lang="en-US" sz="1400" b="0" dirty="0" smtClean="0"/>
              <a:t>Because </a:t>
            </a:r>
            <a:r>
              <a:rPr lang="en-US" sz="1400" b="0" dirty="0"/>
              <a:t>of this, early people and explorers traveled single file when they used these traces to pursue game and to get flint. </a:t>
            </a:r>
          </a:p>
          <a:p>
            <a:r>
              <a:rPr lang="en-US" sz="1800" dirty="0" smtClean="0"/>
              <a:t>The </a:t>
            </a:r>
            <a:r>
              <a:rPr lang="en-US" sz="1800" dirty="0"/>
              <a:t>most important trails ran north and south for they connected Lake Erie with the Ohio River. </a:t>
            </a:r>
            <a:endParaRPr lang="en-US" sz="1800" dirty="0"/>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66271" y="1592797"/>
            <a:ext cx="4438029" cy="4046003"/>
          </a:xfrm>
        </p:spPr>
      </p:pic>
    </p:spTree>
    <p:extLst>
      <p:ext uri="{BB962C8B-B14F-4D97-AF65-F5344CB8AC3E}">
        <p14:creationId xmlns:p14="http://schemas.microsoft.com/office/powerpoint/2010/main" val="1128599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Means of Getting Around</a:t>
            </a:r>
            <a:endParaRPr lang="en-US" dirty="0"/>
          </a:p>
        </p:txBody>
      </p:sp>
      <p:sp>
        <p:nvSpPr>
          <p:cNvPr id="3" name="Content Placeholder 2"/>
          <p:cNvSpPr>
            <a:spLocks noGrp="1"/>
          </p:cNvSpPr>
          <p:nvPr>
            <p:ph sz="half" idx="1"/>
          </p:nvPr>
        </p:nvSpPr>
        <p:spPr>
          <a:xfrm>
            <a:off x="457200" y="1557338"/>
            <a:ext cx="4648200" cy="3319462"/>
          </a:xfrm>
        </p:spPr>
        <p:txBody>
          <a:bodyPr/>
          <a:lstStyle/>
          <a:p>
            <a:r>
              <a:rPr lang="en-US" sz="1800" dirty="0" smtClean="0"/>
              <a:t>The birch bark canoes plied the rivers and lakes of the Northeast woodlands.</a:t>
            </a:r>
          </a:p>
          <a:p>
            <a:r>
              <a:rPr lang="en-US" sz="1800" dirty="0" smtClean="0"/>
              <a:t>The Native Americans used the light, swift watercraft to hunt, fish, trade, and make war.</a:t>
            </a:r>
          </a:p>
          <a:p>
            <a:r>
              <a:rPr lang="en-US" sz="1800" dirty="0" smtClean="0"/>
              <a:t>These lightweight canoes could easily be portaged, or carried from one waterway to another.</a:t>
            </a:r>
          </a:p>
          <a:p>
            <a:r>
              <a:rPr lang="en-US" sz="1800" dirty="0" smtClean="0"/>
              <a:t>They were constructed in all sizes, from small, two-person craft to large canoes for eight to 10 people.</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73713" y="1683921"/>
            <a:ext cx="4006409" cy="3013153"/>
          </a:xfrm>
          <a:prstGeom prst="rect">
            <a:avLst/>
          </a:prstGeom>
        </p:spPr>
      </p:pic>
      <p:sp>
        <p:nvSpPr>
          <p:cNvPr id="9" name="Rectangle 8"/>
          <p:cNvSpPr/>
          <p:nvPr/>
        </p:nvSpPr>
        <p:spPr>
          <a:xfrm>
            <a:off x="457200" y="4823657"/>
            <a:ext cx="8534400" cy="1754326"/>
          </a:xfrm>
          <a:prstGeom prst="rect">
            <a:avLst/>
          </a:prstGeom>
        </p:spPr>
        <p:txBody>
          <a:bodyPr wrap="square">
            <a:spAutoFit/>
          </a:bodyPr>
          <a:lstStyle/>
          <a:p>
            <a:pPr marL="344488" indent="-344488">
              <a:buFont typeface="Arial" panose="020B0604020202020204" pitchFamily="34" charset="0"/>
              <a:buChar char="•"/>
            </a:pPr>
            <a:r>
              <a:rPr lang="en-US" dirty="0"/>
              <a:t>On the trail, they served as shelter from the elements.</a:t>
            </a:r>
          </a:p>
          <a:p>
            <a:pPr marL="344488" indent="-344488">
              <a:buFont typeface="Arial" panose="020B0604020202020204" pitchFamily="34" charset="0"/>
              <a:buChar char="•"/>
            </a:pPr>
            <a:r>
              <a:rPr lang="en-US" dirty="0"/>
              <a:t>Cedar was normally used for the framework. The bark of birch, peeled from the trees in large sheets, did not shrink or stretch and was ideal for the covering.</a:t>
            </a:r>
          </a:p>
          <a:p>
            <a:pPr marL="344488" indent="-344488">
              <a:buFont typeface="Arial" panose="020B0604020202020204" pitchFamily="34" charset="0"/>
              <a:buChar char="•"/>
            </a:pPr>
            <a:r>
              <a:rPr lang="en-US" dirty="0"/>
              <a:t>Bark pieces were sewn together with spruce roots and shaped around the frame. Spruce tree resin waterproofed the seams. The braces and paddles were made of maple. </a:t>
            </a:r>
            <a:endParaRPr lang="en-US" dirty="0"/>
          </a:p>
        </p:txBody>
      </p:sp>
    </p:spTree>
    <p:extLst>
      <p:ext uri="{BB962C8B-B14F-4D97-AF65-F5344CB8AC3E}">
        <p14:creationId xmlns:p14="http://schemas.microsoft.com/office/powerpoint/2010/main" val="1838316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Games</a:t>
            </a:r>
            <a:endParaRPr lang="en-US" dirty="0"/>
          </a:p>
        </p:txBody>
      </p:sp>
      <p:sp>
        <p:nvSpPr>
          <p:cNvPr id="3" name="Content Placeholder 2"/>
          <p:cNvSpPr>
            <a:spLocks noGrp="1"/>
          </p:cNvSpPr>
          <p:nvPr>
            <p:ph idx="1"/>
          </p:nvPr>
        </p:nvSpPr>
        <p:spPr>
          <a:xfrm>
            <a:off x="304800" y="1557337"/>
            <a:ext cx="5029200" cy="3659187"/>
          </a:xfrm>
        </p:spPr>
        <p:txBody>
          <a:bodyPr/>
          <a:lstStyle/>
          <a:p>
            <a:r>
              <a:rPr lang="en-US" sz="1600" b="1" dirty="0"/>
              <a:t>Lacrosse</a:t>
            </a:r>
            <a:r>
              <a:rPr lang="en-US" sz="1600" dirty="0"/>
              <a:t> has its origins in a tribal game played by all eastern Woodlands Native </a:t>
            </a:r>
            <a:r>
              <a:rPr lang="en-US" sz="1600" dirty="0" smtClean="0"/>
              <a:t>Americans.</a:t>
            </a:r>
          </a:p>
          <a:p>
            <a:r>
              <a:rPr lang="en-US" sz="1600" dirty="0" smtClean="0"/>
              <a:t>As </a:t>
            </a:r>
            <a:r>
              <a:rPr lang="en-US" sz="1600" dirty="0"/>
              <a:t>many as 100 to 1,000 men from opposing villages or tribes would participate. </a:t>
            </a:r>
            <a:endParaRPr lang="en-US" sz="1600" dirty="0" smtClean="0"/>
          </a:p>
          <a:p>
            <a:r>
              <a:rPr lang="en-US" sz="1600" dirty="0" smtClean="0"/>
              <a:t>They played </a:t>
            </a:r>
            <a:r>
              <a:rPr lang="en-US" sz="1600" dirty="0"/>
              <a:t>over huge open areas between villages and the goals, which might be trees or other natural features, were anything from 500 yards to several miles apart.</a:t>
            </a:r>
            <a:r>
              <a:rPr lang="en-US" sz="1600" dirty="0" smtClean="0"/>
              <a:t> </a:t>
            </a:r>
          </a:p>
          <a:p>
            <a:r>
              <a:rPr lang="en-US" sz="1600" dirty="0" smtClean="0"/>
              <a:t>The </a:t>
            </a:r>
            <a:r>
              <a:rPr lang="en-US" sz="1600" dirty="0"/>
              <a:t>rules were very simple, the ball was not to be touched by a player’s hand and there were no boundaries. </a:t>
            </a:r>
            <a:endParaRPr lang="en-US" sz="1600" dirty="0" smtClean="0"/>
          </a:p>
          <a:p>
            <a:r>
              <a:rPr lang="en-US" sz="1600" dirty="0"/>
              <a:t>The ball was tossed into the air to indicate the start of the game and players raced to be the first to catch it. </a:t>
            </a:r>
          </a:p>
          <a:p>
            <a:endParaRPr lang="en-US" sz="1600" dirty="0" smtClean="0"/>
          </a:p>
        </p:txBody>
      </p:sp>
      <p:sp>
        <p:nvSpPr>
          <p:cNvPr id="7" name="Rectangle 6"/>
          <p:cNvSpPr/>
          <p:nvPr/>
        </p:nvSpPr>
        <p:spPr>
          <a:xfrm>
            <a:off x="304800" y="5216525"/>
            <a:ext cx="8686800" cy="1323439"/>
          </a:xfrm>
          <a:prstGeom prst="rect">
            <a:avLst/>
          </a:prstGeom>
        </p:spPr>
        <p:txBody>
          <a:bodyPr wrap="square">
            <a:spAutoFit/>
          </a:bodyPr>
          <a:lstStyle/>
          <a:p>
            <a:pPr marL="344488" indent="-344488">
              <a:buFont typeface="Arial" panose="020B0604020202020204" pitchFamily="34" charset="0"/>
              <a:buChar char="•"/>
            </a:pPr>
            <a:r>
              <a:rPr lang="en-US" sz="1600" dirty="0" smtClean="0"/>
              <a:t>Tripping</a:t>
            </a:r>
            <a:r>
              <a:rPr lang="en-US" sz="1600" dirty="0"/>
              <a:t>, hitting, tackling and piling on one another were part of the </a:t>
            </a:r>
            <a:r>
              <a:rPr lang="en-US" sz="1600" dirty="0" smtClean="0"/>
              <a:t>game and injuries </a:t>
            </a:r>
            <a:r>
              <a:rPr lang="en-US" sz="1600" dirty="0"/>
              <a:t>were common.</a:t>
            </a:r>
          </a:p>
          <a:p>
            <a:pPr marL="344488" indent="-344488">
              <a:buFont typeface="Arial" panose="020B0604020202020204" pitchFamily="34" charset="0"/>
              <a:buChar char="•"/>
            </a:pPr>
            <a:r>
              <a:rPr lang="en-US" sz="1600" dirty="0"/>
              <a:t>Games of lacrosse were played for a number of reasons: </a:t>
            </a:r>
            <a:endParaRPr lang="en-US" sz="1600" dirty="0" smtClean="0"/>
          </a:p>
          <a:p>
            <a:pPr marL="742950" lvl="1" indent="-285750">
              <a:buFont typeface="Arial" panose="020B0604020202020204" pitchFamily="34" charset="0"/>
              <a:buChar char="‒"/>
            </a:pPr>
            <a:r>
              <a:rPr lang="en-US" sz="1600" dirty="0" smtClean="0"/>
              <a:t>It </a:t>
            </a:r>
            <a:r>
              <a:rPr lang="en-US" sz="1600" dirty="0"/>
              <a:t>was considered a sport that toughened up young warriors for war but it was also a game played for recreation and for religious reasons.</a:t>
            </a:r>
            <a:endParaRPr lang="en-US" sz="16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76400"/>
            <a:ext cx="3453921" cy="3300413"/>
          </a:xfrm>
          <a:prstGeom prst="rect">
            <a:avLst/>
          </a:prstGeom>
        </p:spPr>
      </p:pic>
    </p:spTree>
    <p:extLst>
      <p:ext uri="{BB962C8B-B14F-4D97-AF65-F5344CB8AC3E}">
        <p14:creationId xmlns:p14="http://schemas.microsoft.com/office/powerpoint/2010/main" val="2799039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Customs in Warfare</a:t>
            </a:r>
            <a:endParaRPr lang="en-US" dirty="0"/>
          </a:p>
        </p:txBody>
      </p:sp>
      <p:sp>
        <p:nvSpPr>
          <p:cNvPr id="3" name="Content Placeholder 2"/>
          <p:cNvSpPr>
            <a:spLocks noGrp="1"/>
          </p:cNvSpPr>
          <p:nvPr>
            <p:ph sz="half" idx="1"/>
          </p:nvPr>
        </p:nvSpPr>
        <p:spPr>
          <a:xfrm>
            <a:off x="457200" y="1557338"/>
            <a:ext cx="4464050" cy="4826000"/>
          </a:xfrm>
        </p:spPr>
        <p:txBody>
          <a:bodyPr/>
          <a:lstStyle/>
          <a:p>
            <a:pPr marL="0" indent="0">
              <a:buNone/>
            </a:pPr>
            <a:r>
              <a:rPr lang="en-US" sz="1800" b="1" dirty="0" smtClean="0"/>
              <a:t>Purpose:</a:t>
            </a:r>
          </a:p>
          <a:p>
            <a:r>
              <a:rPr lang="en-US" sz="1800" dirty="0" smtClean="0"/>
              <a:t>The </a:t>
            </a:r>
            <a:r>
              <a:rPr lang="en-US" sz="1800" dirty="0"/>
              <a:t>indigenous peoples living throughout the eastern half of North </a:t>
            </a:r>
            <a:r>
              <a:rPr lang="en-US" sz="1800" dirty="0" smtClean="0"/>
              <a:t>America engaged </a:t>
            </a:r>
            <a:r>
              <a:rPr lang="en-US" sz="1800" dirty="0"/>
              <a:t>in low-intensity, low-casualty conflicts known as blood feuds or mourning wars</a:t>
            </a:r>
            <a:r>
              <a:rPr lang="en-US" sz="1800" dirty="0" smtClean="0"/>
              <a:t>.</a:t>
            </a:r>
          </a:p>
          <a:p>
            <a:r>
              <a:rPr lang="en-US" sz="1800" dirty="0"/>
              <a:t>Indians fought these wars for several </a:t>
            </a:r>
            <a:r>
              <a:rPr lang="en-US" sz="1800" dirty="0" smtClean="0"/>
              <a:t>reasons: </a:t>
            </a:r>
          </a:p>
          <a:p>
            <a:pPr lvl="1"/>
            <a:r>
              <a:rPr lang="en-US" sz="1400" b="0" dirty="0" smtClean="0"/>
              <a:t>First</a:t>
            </a:r>
            <a:r>
              <a:rPr lang="en-US" sz="1400" b="0" dirty="0"/>
              <a:t>, blood feuds were a way for Native Americans to avenge the deaths of kin or tribesmen murdered by other Indians. </a:t>
            </a:r>
            <a:endParaRPr lang="en-US" sz="1400" b="0" dirty="0" smtClean="0"/>
          </a:p>
          <a:p>
            <a:pPr lvl="1"/>
            <a:r>
              <a:rPr lang="en-US" sz="1400" b="0" dirty="0" smtClean="0"/>
              <a:t>Second</a:t>
            </a:r>
            <a:r>
              <a:rPr lang="en-US" sz="1400" b="0" dirty="0"/>
              <a:t>, mourning wars gave young men the opportunity to earn the prestige needed to become respected and influential members of their tribe. </a:t>
            </a:r>
            <a:endParaRPr lang="en-US" sz="1400" b="0" dirty="0" smtClean="0"/>
          </a:p>
          <a:p>
            <a:pPr lvl="1"/>
            <a:r>
              <a:rPr lang="en-US" sz="1400" b="0" dirty="0" smtClean="0"/>
              <a:t>Third</a:t>
            </a:r>
            <a:r>
              <a:rPr lang="en-US" sz="1400" b="0" dirty="0"/>
              <a:t>, taking captives satisfied demographic needs by providing a source of replacements for a tribe</a:t>
            </a:r>
            <a:r>
              <a:rPr lang="en-US" sz="1400" b="0" dirty="0"/>
              <a:t>’</a:t>
            </a:r>
            <a:r>
              <a:rPr lang="en-US" sz="1400" b="0" dirty="0"/>
              <a:t>s deceased members. </a:t>
            </a:r>
            <a:endParaRPr lang="en-US" sz="1400" b="0"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81600" y="1676400"/>
            <a:ext cx="3746500" cy="2809875"/>
          </a:xfrm>
        </p:spPr>
      </p:pic>
      <p:sp>
        <p:nvSpPr>
          <p:cNvPr id="9" name="TextBox 8"/>
          <p:cNvSpPr txBox="1"/>
          <p:nvPr/>
        </p:nvSpPr>
        <p:spPr>
          <a:xfrm>
            <a:off x="5181600" y="4572000"/>
            <a:ext cx="3733800" cy="381000"/>
          </a:xfrm>
          <a:prstGeom prst="rect">
            <a:avLst/>
          </a:prstGeom>
          <a:noFill/>
        </p:spPr>
        <p:txBody>
          <a:bodyPr wrap="square" rtlCol="0">
            <a:spAutoFit/>
          </a:bodyPr>
          <a:lstStyle/>
          <a:p>
            <a:pPr algn="ctr"/>
            <a:r>
              <a:rPr lang="en-US" dirty="0" smtClean="0"/>
              <a:t>Woodland War Clubs</a:t>
            </a:r>
            <a:endParaRPr lang="en-US" dirty="0"/>
          </a:p>
        </p:txBody>
      </p:sp>
    </p:spTree>
    <p:extLst>
      <p:ext uri="{BB962C8B-B14F-4D97-AF65-F5344CB8AC3E}">
        <p14:creationId xmlns:p14="http://schemas.microsoft.com/office/powerpoint/2010/main" val="2246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Customs in Warfare</a:t>
            </a:r>
            <a:endParaRPr lang="en-US" dirty="0"/>
          </a:p>
        </p:txBody>
      </p:sp>
      <p:sp>
        <p:nvSpPr>
          <p:cNvPr id="3" name="Content Placeholder 2"/>
          <p:cNvSpPr>
            <a:spLocks noGrp="1"/>
          </p:cNvSpPr>
          <p:nvPr>
            <p:ph sz="half" idx="1"/>
          </p:nvPr>
        </p:nvSpPr>
        <p:spPr>
          <a:xfrm>
            <a:off x="457200" y="1600200"/>
            <a:ext cx="4724400" cy="2667000"/>
          </a:xfrm>
        </p:spPr>
        <p:txBody>
          <a:bodyPr/>
          <a:lstStyle/>
          <a:p>
            <a:pPr marL="0" indent="0">
              <a:buNone/>
            </a:pPr>
            <a:r>
              <a:rPr lang="en-US" sz="1800" b="1" dirty="0"/>
              <a:t>Typical Campaign.</a:t>
            </a:r>
            <a:r>
              <a:rPr lang="en-US" sz="1800" dirty="0"/>
              <a:t> </a:t>
            </a:r>
            <a:endParaRPr lang="en-US" sz="1800" dirty="0" smtClean="0"/>
          </a:p>
          <a:p>
            <a:r>
              <a:rPr lang="en-US" sz="1800" dirty="0" smtClean="0"/>
              <a:t>Woodland </a:t>
            </a:r>
            <a:r>
              <a:rPr lang="en-US" sz="1800" dirty="0"/>
              <a:t>Indian military operations generally occurred during the warmer months to take advantage of the cover that foliage provided. </a:t>
            </a:r>
            <a:endParaRPr lang="en-US" sz="1800" dirty="0" smtClean="0"/>
          </a:p>
          <a:p>
            <a:r>
              <a:rPr lang="en-US" sz="1800" dirty="0" smtClean="0"/>
              <a:t>The </a:t>
            </a:r>
            <a:r>
              <a:rPr lang="en-US" sz="1800" dirty="0"/>
              <a:t>typical campaign began when clan matriarchs commissioned a male war chief to avenge the death of a family member. </a:t>
            </a:r>
            <a:endParaRPr lang="en-US" sz="1800" dirty="0" smtClean="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29200" y="1712685"/>
            <a:ext cx="3746500" cy="2487134"/>
          </a:xfrm>
        </p:spPr>
      </p:pic>
      <p:sp>
        <p:nvSpPr>
          <p:cNvPr id="7" name="Rectangle 6"/>
          <p:cNvSpPr/>
          <p:nvPr/>
        </p:nvSpPr>
        <p:spPr>
          <a:xfrm>
            <a:off x="457200" y="4199819"/>
            <a:ext cx="8547100" cy="2031325"/>
          </a:xfrm>
          <a:prstGeom prst="rect">
            <a:avLst/>
          </a:prstGeom>
        </p:spPr>
        <p:txBody>
          <a:bodyPr wrap="square">
            <a:spAutoFit/>
          </a:bodyPr>
          <a:lstStyle/>
          <a:p>
            <a:pPr marL="344488" indent="-344488">
              <a:buFont typeface="Arial" panose="020B0604020202020204" pitchFamily="34" charset="0"/>
              <a:buChar char="•"/>
            </a:pPr>
            <a:r>
              <a:rPr lang="en-US" dirty="0"/>
              <a:t>After assembling a raiding party, gaining village approval, and holding a ceremonial feast, the war chief led his men into battle. </a:t>
            </a:r>
          </a:p>
          <a:p>
            <a:pPr marL="344488" indent="-344488">
              <a:buFont typeface="Arial" panose="020B0604020202020204" pitchFamily="34" charset="0"/>
              <a:buChar char="•"/>
            </a:pPr>
            <a:r>
              <a:rPr lang="en-US" dirty="0" smtClean="0"/>
              <a:t>Upon </a:t>
            </a:r>
            <a:r>
              <a:rPr lang="en-US" dirty="0"/>
              <a:t>entering the foe’s territory, the war party split into smaller groups of five or </a:t>
            </a:r>
            <a:r>
              <a:rPr lang="en-US" dirty="0" smtClean="0"/>
              <a:t>six that </a:t>
            </a:r>
            <a:r>
              <a:rPr lang="en-US" dirty="0"/>
              <a:t>established ambushes near fields or along paths frequented by the enemy. </a:t>
            </a:r>
          </a:p>
          <a:p>
            <a:pPr marL="344488" indent="-344488">
              <a:buFont typeface="Arial" panose="020B0604020202020204" pitchFamily="34" charset="0"/>
              <a:buChar char="•"/>
            </a:pPr>
            <a:r>
              <a:rPr lang="en-US" dirty="0" smtClean="0"/>
              <a:t>Ambushing </a:t>
            </a:r>
            <a:r>
              <a:rPr lang="en-US" dirty="0"/>
              <a:t>Indians enjoyed surprise and </a:t>
            </a:r>
            <a:r>
              <a:rPr lang="en-US" dirty="0" smtClean="0"/>
              <a:t>were </a:t>
            </a:r>
            <a:r>
              <a:rPr lang="en-US" dirty="0"/>
              <a:t>usually one-sided affairs that ended with the taking of captives.</a:t>
            </a:r>
            <a:endParaRPr lang="en-US" dirty="0"/>
          </a:p>
        </p:txBody>
      </p:sp>
    </p:spTree>
    <p:extLst>
      <p:ext uri="{BB962C8B-B14F-4D97-AF65-F5344CB8AC3E}">
        <p14:creationId xmlns:p14="http://schemas.microsoft.com/office/powerpoint/2010/main" val="732556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a:t>Customs in Warfare</a:t>
            </a:r>
          </a:p>
        </p:txBody>
      </p:sp>
      <p:sp>
        <p:nvSpPr>
          <p:cNvPr id="3" name="Content Placeholder 2"/>
          <p:cNvSpPr>
            <a:spLocks noGrp="1"/>
          </p:cNvSpPr>
          <p:nvPr>
            <p:ph idx="1"/>
          </p:nvPr>
        </p:nvSpPr>
        <p:spPr>
          <a:xfrm>
            <a:off x="457200" y="1557338"/>
            <a:ext cx="8229600" cy="4826000"/>
          </a:xfrm>
        </p:spPr>
        <p:txBody>
          <a:bodyPr/>
          <a:lstStyle/>
          <a:p>
            <a:pPr marL="0" indent="0">
              <a:buNone/>
            </a:pPr>
            <a:r>
              <a:rPr lang="en-US" sz="1800" b="1" dirty="0"/>
              <a:t>The Captives</a:t>
            </a:r>
            <a:r>
              <a:rPr lang="en-US" sz="1800" b="1" dirty="0"/>
              <a:t>’</a:t>
            </a:r>
            <a:r>
              <a:rPr lang="en-US" sz="1800" b="1" dirty="0"/>
              <a:t> Fate</a:t>
            </a:r>
            <a:r>
              <a:rPr lang="en-US" sz="1800" b="1" dirty="0" smtClean="0"/>
              <a:t>.</a:t>
            </a:r>
          </a:p>
          <a:p>
            <a:r>
              <a:rPr lang="en-US" sz="1800" dirty="0" smtClean="0"/>
              <a:t>Enemy </a:t>
            </a:r>
            <a:r>
              <a:rPr lang="en-US" sz="1800" dirty="0"/>
              <a:t>Indians taken captive in mourning wars confronted several fates. </a:t>
            </a:r>
            <a:endParaRPr lang="en-US" sz="1800" dirty="0" smtClean="0"/>
          </a:p>
          <a:p>
            <a:r>
              <a:rPr lang="en-US" sz="1800" dirty="0" smtClean="0"/>
              <a:t>Women </a:t>
            </a:r>
            <a:r>
              <a:rPr lang="en-US" sz="1800" dirty="0"/>
              <a:t>and children who were a burden and enemy warriors perceived to be a threat were, on occasion, scalped and killed immediately. </a:t>
            </a:r>
            <a:endParaRPr lang="en-US" sz="1800" dirty="0" smtClean="0"/>
          </a:p>
          <a:p>
            <a:r>
              <a:rPr lang="en-US" sz="1800" dirty="0" smtClean="0"/>
              <a:t>In </a:t>
            </a:r>
            <a:r>
              <a:rPr lang="en-US" sz="1800" dirty="0"/>
              <a:t>general, however, prisoners were bound and led back to their captors</a:t>
            </a:r>
            <a:r>
              <a:rPr lang="en-US" sz="1800" dirty="0"/>
              <a:t>’</a:t>
            </a:r>
            <a:r>
              <a:rPr lang="en-US" sz="1800" dirty="0"/>
              <a:t> home village. </a:t>
            </a:r>
            <a:endParaRPr lang="en-US" sz="1800" dirty="0" smtClean="0"/>
          </a:p>
          <a:p>
            <a:r>
              <a:rPr lang="en-US" sz="1800" dirty="0" smtClean="0"/>
              <a:t>The </a:t>
            </a:r>
            <a:r>
              <a:rPr lang="en-US" sz="1800" dirty="0"/>
              <a:t>tribal council assigned each prisoner to a family that had lost relatives to that captive</a:t>
            </a:r>
            <a:r>
              <a:rPr lang="en-US" sz="1800" dirty="0"/>
              <a:t>’</a:t>
            </a:r>
            <a:r>
              <a:rPr lang="en-US" sz="1800" dirty="0"/>
              <a:t>s tribe. </a:t>
            </a:r>
            <a:endParaRPr lang="en-US" sz="1800" dirty="0" smtClean="0"/>
          </a:p>
          <a:p>
            <a:r>
              <a:rPr lang="en-US" sz="1800" dirty="0" smtClean="0"/>
              <a:t>These </a:t>
            </a:r>
            <a:r>
              <a:rPr lang="en-US" sz="1800" dirty="0"/>
              <a:t>captives were given the name, title, and position of the person they replaced, and, over time, became integrated into their new family and became loyal to their new tribe. </a:t>
            </a:r>
            <a:endParaRPr lang="en-US" sz="1800" dirty="0" smtClean="0"/>
          </a:p>
          <a:p>
            <a:r>
              <a:rPr lang="en-US" sz="1800" dirty="0" smtClean="0"/>
              <a:t>Their </a:t>
            </a:r>
            <a:r>
              <a:rPr lang="en-US" sz="1800" dirty="0"/>
              <a:t>capture thus eased the pain of bereavement, maintained the size of family, clan, and tribe, and restored the spiritual strength that the community had lost through the death of a member</a:t>
            </a:r>
            <a:r>
              <a:rPr lang="en-US" sz="1800" dirty="0" smtClean="0"/>
              <a:t>.</a:t>
            </a:r>
            <a:endParaRPr lang="en-US" sz="1800" dirty="0"/>
          </a:p>
        </p:txBody>
      </p:sp>
    </p:spTree>
    <p:extLst>
      <p:ext uri="{BB962C8B-B14F-4D97-AF65-F5344CB8AC3E}">
        <p14:creationId xmlns:p14="http://schemas.microsoft.com/office/powerpoint/2010/main" val="3989928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Customs in Warfare</a:t>
            </a:r>
          </a:p>
        </p:txBody>
      </p:sp>
      <p:sp>
        <p:nvSpPr>
          <p:cNvPr id="3" name="Content Placeholder 2"/>
          <p:cNvSpPr>
            <a:spLocks noGrp="1"/>
          </p:cNvSpPr>
          <p:nvPr>
            <p:ph sz="half" idx="1"/>
          </p:nvPr>
        </p:nvSpPr>
        <p:spPr>
          <a:xfrm>
            <a:off x="457200" y="1557338"/>
            <a:ext cx="5638800" cy="4826000"/>
          </a:xfrm>
        </p:spPr>
        <p:txBody>
          <a:bodyPr/>
          <a:lstStyle/>
          <a:p>
            <a:pPr marL="0" indent="0">
              <a:buNone/>
            </a:pPr>
            <a:r>
              <a:rPr lang="en-US" sz="1800" b="1" dirty="0" smtClean="0"/>
              <a:t>Indian Weapons.</a:t>
            </a:r>
          </a:p>
          <a:p>
            <a:r>
              <a:rPr lang="en-US" sz="1800" dirty="0" smtClean="0"/>
              <a:t>The </a:t>
            </a:r>
            <a:r>
              <a:rPr lang="en-US" sz="1800" dirty="0"/>
              <a:t>weapons of the </a:t>
            </a:r>
            <a:r>
              <a:rPr lang="en-US" sz="1800" dirty="0" smtClean="0"/>
              <a:t>European pre-contact </a:t>
            </a:r>
            <a:r>
              <a:rPr lang="en-US" sz="1800" dirty="0"/>
              <a:t>period were well suited to the Native Americans</a:t>
            </a:r>
            <a:r>
              <a:rPr lang="en-US" sz="1800" dirty="0"/>
              <a:t>’</a:t>
            </a:r>
            <a:r>
              <a:rPr lang="en-US" sz="1800" dirty="0"/>
              <a:t> preferred strategies and tactics. </a:t>
            </a:r>
            <a:endParaRPr lang="en-US" sz="1800" dirty="0" smtClean="0"/>
          </a:p>
          <a:p>
            <a:r>
              <a:rPr lang="en-US" sz="1800" dirty="0" smtClean="0"/>
              <a:t>Indian </a:t>
            </a:r>
            <a:r>
              <a:rPr lang="en-US" sz="1800" dirty="0"/>
              <a:t>weapons such as stone-headed axes, wooden clubs, and spears lent themselves well to ambushes and surprise attacks. </a:t>
            </a:r>
            <a:endParaRPr lang="en-US" sz="1800" dirty="0" smtClean="0"/>
          </a:p>
          <a:p>
            <a:r>
              <a:rPr lang="en-US" sz="1800" dirty="0" smtClean="0"/>
              <a:t>Bows </a:t>
            </a:r>
            <a:r>
              <a:rPr lang="en-US" sz="1800" dirty="0"/>
              <a:t>that fired stone-tipped arrows were likewise employed in such engagements, though they had only a short effective range and were of limited value in the thickly forested eastern part of the continent. </a:t>
            </a:r>
            <a:endParaRPr lang="en-US" sz="1800" dirty="0" smtClean="0"/>
          </a:p>
          <a:p>
            <a:r>
              <a:rPr lang="en-US" sz="1800" dirty="0" smtClean="0"/>
              <a:t>For </a:t>
            </a:r>
            <a:r>
              <a:rPr lang="en-US" sz="1800" dirty="0"/>
              <a:t>protection, Indian warriors carried bark shields and wore crude wooden armor over their torsos and legs. </a:t>
            </a:r>
            <a:endParaRPr lang="en-US" sz="1800" dirty="0" smtClean="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24600" y="1558092"/>
            <a:ext cx="2622526" cy="4884454"/>
          </a:xfrm>
        </p:spPr>
      </p:pic>
    </p:spTree>
    <p:extLst>
      <p:ext uri="{BB962C8B-B14F-4D97-AF65-F5344CB8AC3E}">
        <p14:creationId xmlns:p14="http://schemas.microsoft.com/office/powerpoint/2010/main" val="2692150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077200" cy="508000"/>
          </a:xfrm>
        </p:spPr>
        <p:txBody>
          <a:bodyPr/>
          <a:lstStyle/>
          <a:p>
            <a:r>
              <a:rPr lang="en-US" sz="2800" dirty="0" smtClean="0"/>
              <a:t>Where Members Now Live and How They Live</a:t>
            </a:r>
            <a:endParaRPr lang="en-US" sz="2800" dirty="0"/>
          </a:p>
        </p:txBody>
      </p:sp>
      <p:sp>
        <p:nvSpPr>
          <p:cNvPr id="3" name="Content Placeholder 2"/>
          <p:cNvSpPr>
            <a:spLocks noGrp="1"/>
          </p:cNvSpPr>
          <p:nvPr>
            <p:ph idx="1"/>
          </p:nvPr>
        </p:nvSpPr>
        <p:spPr>
          <a:xfrm>
            <a:off x="457200" y="1557338"/>
            <a:ext cx="7924800" cy="4826000"/>
          </a:xfrm>
        </p:spPr>
        <p:txBody>
          <a:bodyPr/>
          <a:lstStyle/>
          <a:p>
            <a:r>
              <a:rPr lang="en-US" sz="1800" dirty="0" smtClean="0"/>
              <a:t>Today, the Cayuga, Oneida, Onondaga, Seneca, Mohawk, and Tuscarora maintain headquarters in New York.</a:t>
            </a:r>
          </a:p>
          <a:p>
            <a:r>
              <a:rPr lang="en-US" sz="1800" b="0" dirty="0" smtClean="0"/>
              <a:t>There are </a:t>
            </a:r>
            <a:r>
              <a:rPr lang="en-US" sz="1800" b="0" dirty="0"/>
              <a:t>Narragansett in Rhode </a:t>
            </a:r>
            <a:r>
              <a:rPr lang="en-US" sz="1800" b="0" dirty="0" smtClean="0"/>
              <a:t>Island, Pequot </a:t>
            </a:r>
            <a:r>
              <a:rPr lang="en-US" sz="1800" b="0" dirty="0"/>
              <a:t>in </a:t>
            </a:r>
            <a:r>
              <a:rPr lang="en-US" sz="1800" b="0" dirty="0" smtClean="0"/>
              <a:t>Connecticut, Micmac</a:t>
            </a:r>
            <a:r>
              <a:rPr lang="en-US" sz="1800" b="0" dirty="0"/>
              <a:t>, Passamaquoddy, and Penobscot in </a:t>
            </a:r>
            <a:r>
              <a:rPr lang="en-US" sz="1800" b="0" dirty="0" smtClean="0"/>
              <a:t>Maine, and Sac </a:t>
            </a:r>
            <a:r>
              <a:rPr lang="en-US" sz="1800" b="0" dirty="0"/>
              <a:t>and Fox in Iowa.</a:t>
            </a:r>
          </a:p>
          <a:p>
            <a:r>
              <a:rPr lang="en-US" sz="1800" dirty="0" smtClean="0"/>
              <a:t>There are Chippewa in Minnesota, Wisconsin, Montana, and Canada.</a:t>
            </a:r>
          </a:p>
          <a:p>
            <a:pPr lvl="1"/>
            <a:r>
              <a:rPr lang="en-US" sz="1400" b="0" dirty="0" smtClean="0"/>
              <a:t>Also in Wisconsin are Menominee, Potawatomi, and Oneida.</a:t>
            </a:r>
          </a:p>
          <a:p>
            <a:r>
              <a:rPr lang="en-US" sz="1800" dirty="0"/>
              <a:t>There are three major tribal groups in </a:t>
            </a:r>
            <a:r>
              <a:rPr lang="en-US" sz="1800" dirty="0" smtClean="0"/>
              <a:t>Michigan: </a:t>
            </a:r>
            <a:r>
              <a:rPr lang="en-US" sz="1800" dirty="0"/>
              <a:t>the </a:t>
            </a:r>
            <a:r>
              <a:rPr lang="en-US" sz="1800" dirty="0" smtClean="0"/>
              <a:t>Chippewa, Ottawa, </a:t>
            </a:r>
            <a:r>
              <a:rPr lang="en-US" sz="1800" dirty="0"/>
              <a:t>and Potawatomi </a:t>
            </a:r>
            <a:endParaRPr lang="en-US" sz="1800" dirty="0" smtClean="0"/>
          </a:p>
          <a:p>
            <a:r>
              <a:rPr lang="en-US" sz="1800" dirty="0"/>
              <a:t>Today, 78% of Native Americans live off-reservation, and 72% </a:t>
            </a:r>
            <a:r>
              <a:rPr lang="en-US" sz="1800" dirty="0" smtClean="0"/>
              <a:t>of those live </a:t>
            </a:r>
            <a:r>
              <a:rPr lang="en-US" sz="1800" dirty="0"/>
              <a:t>in urban or suburban environments</a:t>
            </a:r>
            <a:r>
              <a:rPr lang="en-US" sz="1800" dirty="0" smtClean="0"/>
              <a:t>. The remaining </a:t>
            </a:r>
            <a:r>
              <a:rPr lang="en-US" sz="1800" dirty="0"/>
              <a:t>22% of our country’s 5.2 million Native Americans live on tribal lands (2010 U.S. Census). </a:t>
            </a:r>
            <a:endParaRPr lang="en-US" sz="1800" dirty="0" smtClean="0"/>
          </a:p>
        </p:txBody>
      </p:sp>
    </p:spTree>
    <p:extLst>
      <p:ext uri="{BB962C8B-B14F-4D97-AF65-F5344CB8AC3E}">
        <p14:creationId xmlns:p14="http://schemas.microsoft.com/office/powerpoint/2010/main" val="446782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8175" y="188913"/>
            <a:ext cx="6911975" cy="723900"/>
          </a:xfrm>
        </p:spPr>
        <p:txBody>
          <a:bodyPr/>
          <a:lstStyle/>
          <a:p>
            <a:pPr eaLnBrk="1" hangingPunct="1"/>
            <a:r>
              <a:rPr lang="en-US" sz="2800" dirty="0" smtClean="0">
                <a:solidFill>
                  <a:srgbClr val="000000"/>
                </a:solidFill>
              </a:rPr>
              <a:t>Indian Lore Merit Badge Requirements</a:t>
            </a:r>
          </a:p>
        </p:txBody>
      </p:sp>
      <p:sp>
        <p:nvSpPr>
          <p:cNvPr id="5123" name="Rectangle 3"/>
          <p:cNvSpPr>
            <a:spLocks noGrp="1" noChangeArrowheads="1"/>
          </p:cNvSpPr>
          <p:nvPr>
            <p:ph type="body" idx="1"/>
          </p:nvPr>
        </p:nvSpPr>
        <p:spPr>
          <a:xfrm>
            <a:off x="1908175" y="1052513"/>
            <a:ext cx="6911975" cy="5473700"/>
          </a:xfrm>
        </p:spPr>
        <p:txBody>
          <a:bodyPr/>
          <a:lstStyle/>
          <a:p>
            <a:pPr>
              <a:buFont typeface="+mj-lt"/>
              <a:buAutoNum type="arabicPeriod" startAt="5"/>
            </a:pPr>
            <a:r>
              <a:rPr lang="en-US" sz="1800" dirty="0" smtClean="0"/>
              <a:t>Do </a:t>
            </a:r>
            <a:r>
              <a:rPr lang="en-US" sz="1800" dirty="0"/>
              <a:t>ONE of the following: </a:t>
            </a:r>
          </a:p>
          <a:p>
            <a:pPr lvl="1">
              <a:buFont typeface="+mj-lt"/>
              <a:buAutoNum type="alphaLcPeriod"/>
            </a:pPr>
            <a:r>
              <a:rPr lang="en-US" sz="1400" b="0" dirty="0"/>
              <a:t>Write or briefly describe how life might have been different for the European settlers if there had been no native Americans to meet them when they came to this continent.</a:t>
            </a:r>
          </a:p>
          <a:p>
            <a:pPr lvl="1">
              <a:buFont typeface="+mj-lt"/>
              <a:buAutoNum type="alphaLcPeriod"/>
            </a:pPr>
            <a:r>
              <a:rPr lang="en-US" sz="1400" b="0" dirty="0"/>
              <a:t>Sing two songs in an Indian language. Explain their meanings. </a:t>
            </a:r>
          </a:p>
          <a:p>
            <a:pPr lvl="1">
              <a:buFont typeface="+mj-lt"/>
              <a:buAutoNum type="alphaLcPeriod"/>
            </a:pPr>
            <a:r>
              <a:rPr lang="en-US" sz="1400" b="0" dirty="0"/>
              <a:t>Learn in an Indian language at least 25 common terms and their meanings.</a:t>
            </a:r>
          </a:p>
          <a:p>
            <a:pPr lvl="1">
              <a:buFont typeface="+mj-lt"/>
              <a:buAutoNum type="alphaLcPeriod"/>
            </a:pPr>
            <a:r>
              <a:rPr lang="en-US" sz="1400" b="0" dirty="0"/>
              <a:t>Show 25 signs in Indian sign language. Include those that will help you ask for water, for food, and where the path or road leads.</a:t>
            </a:r>
          </a:p>
          <a:p>
            <a:pPr lvl="1">
              <a:buFont typeface="+mj-lt"/>
              <a:buAutoNum type="alphaLcPeriod"/>
            </a:pPr>
            <a:r>
              <a:rPr lang="en-US" sz="1400" b="0" dirty="0"/>
              <a:t>Learn an Indian story of up to 300 words (or several shorter stories adding up to no more than 300 words). Tell the story or stories at a Scout gathering or campfire.</a:t>
            </a:r>
          </a:p>
          <a:p>
            <a:pPr lvl="1">
              <a:buFont typeface="+mj-lt"/>
              <a:buAutoNum type="alphaLcPeriod"/>
            </a:pPr>
            <a:r>
              <a:rPr lang="en-US" sz="1400" b="0" dirty="0"/>
              <a:t>Write or tell about eight things adopted by others from American Indians.</a:t>
            </a:r>
          </a:p>
          <a:p>
            <a:pPr lvl="1">
              <a:buFont typeface="+mj-lt"/>
              <a:buAutoNum type="alphaLcPeriod"/>
            </a:pPr>
            <a:r>
              <a:rPr lang="en-US" sz="1400" b="0" dirty="0"/>
              <a:t>Learn 25 Indian place names. Tell their origins and meanings. </a:t>
            </a:r>
          </a:p>
          <a:p>
            <a:pPr lvl="1">
              <a:buFont typeface="+mj-lt"/>
              <a:buAutoNum type="alphaLcPeriod"/>
            </a:pPr>
            <a:r>
              <a:rPr lang="en-US" sz="1400" b="0" dirty="0"/>
              <a:t>Name five well-known American Indian leaders, either from the past or people of today. Give their tribes or nations. Describe what they did or do now that makes them notable.</a:t>
            </a:r>
          </a:p>
          <a:p>
            <a:pPr lvl="1">
              <a:buFont typeface="+mj-lt"/>
              <a:buAutoNum type="alphaLcPeriod"/>
            </a:pPr>
            <a:r>
              <a:rPr lang="en-US" sz="1400" b="0" dirty="0"/>
              <a:t>Attend a contemporary American Indian gathering. Discuss with your counselor what you learned and observed. Include in your discussion any singing, dancing, drumming, and the various men's and women's dance styles you saw.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913"/>
            <a:ext cx="914400" cy="933450"/>
          </a:xfrm>
          <a:prstGeom prst="rect">
            <a:avLst/>
          </a:prstGeom>
        </p:spPr>
      </p:pic>
    </p:spTree>
    <p:extLst>
      <p:ext uri="{BB962C8B-B14F-4D97-AF65-F5344CB8AC3E}">
        <p14:creationId xmlns:p14="http://schemas.microsoft.com/office/powerpoint/2010/main" val="230496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Native American Tribal Lands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19200"/>
            <a:ext cx="8274844" cy="5525757"/>
          </a:xfrm>
        </p:spPr>
      </p:pic>
    </p:spTree>
    <p:extLst>
      <p:ext uri="{BB962C8B-B14F-4D97-AF65-F5344CB8AC3E}">
        <p14:creationId xmlns:p14="http://schemas.microsoft.com/office/powerpoint/2010/main" val="3382343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Native Americans in the U.S.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676400"/>
            <a:ext cx="8515350" cy="4213324"/>
          </a:xfrm>
        </p:spPr>
      </p:pic>
    </p:spTree>
    <p:extLst>
      <p:ext uri="{BB962C8B-B14F-4D97-AF65-F5344CB8AC3E}">
        <p14:creationId xmlns:p14="http://schemas.microsoft.com/office/powerpoint/2010/main" val="2226400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p:txBody>
          <a:bodyPr/>
          <a:lstStyle/>
          <a:p>
            <a:pPr marL="0" indent="0">
              <a:buNone/>
            </a:pPr>
            <a:r>
              <a:rPr lang="en-US" sz="1800" dirty="0"/>
              <a:t>Do TWO of the following. Focus on a specific group or tribe. </a:t>
            </a:r>
          </a:p>
          <a:p>
            <a:pPr lvl="1">
              <a:buFont typeface="+mj-lt"/>
              <a:buAutoNum type="alphaLcPeriod"/>
            </a:pPr>
            <a:r>
              <a:rPr lang="en-US" sz="1400" b="0" dirty="0">
                <a:solidFill>
                  <a:srgbClr val="C00000"/>
                </a:solidFill>
              </a:rPr>
              <a:t>Make an item of clothing worn by members of the tribe. </a:t>
            </a:r>
          </a:p>
          <a:p>
            <a:pPr lvl="1">
              <a:buFont typeface="+mj-lt"/>
              <a:buAutoNum type="alphaLcPeriod"/>
            </a:pPr>
            <a:r>
              <a:rPr lang="en-US" sz="1400" b="0" dirty="0">
                <a:solidFill>
                  <a:srgbClr val="C00000"/>
                </a:solidFill>
              </a:rPr>
              <a:t>Make and decorate three items used by the tribe, as approved by your counselor. </a:t>
            </a:r>
          </a:p>
          <a:p>
            <a:pPr lvl="1">
              <a:buFont typeface="+mj-lt"/>
              <a:buAutoNum type="alphaLcPeriod"/>
            </a:pPr>
            <a:r>
              <a:rPr lang="en-US" sz="1400" b="0" dirty="0"/>
              <a:t>Make an authentic model of a dwelling used by an Indian tribe, group, or nation.</a:t>
            </a:r>
          </a:p>
          <a:p>
            <a:pPr lvl="1">
              <a:buFont typeface="+mj-lt"/>
              <a:buAutoNum type="alphaLcPeriod"/>
            </a:pPr>
            <a:r>
              <a:rPr lang="en-US" sz="1400" b="0" dirty="0"/>
              <a:t>Visit a museum to see Indian artifacts. Discuss them with your counselor. Identify at least 10 artifacts by tribe or nation, their shape, size, and use.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48" y="192088"/>
            <a:ext cx="914400" cy="933450"/>
          </a:xfrm>
          <a:prstGeom prst="rect">
            <a:avLst/>
          </a:prstGeom>
        </p:spPr>
      </p:pic>
    </p:spTree>
    <p:extLst>
      <p:ext uri="{BB962C8B-B14F-4D97-AF65-F5344CB8AC3E}">
        <p14:creationId xmlns:p14="http://schemas.microsoft.com/office/powerpoint/2010/main" val="2835671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813"/>
            <a:ext cx="8362950" cy="508000"/>
          </a:xfrm>
        </p:spPr>
        <p:txBody>
          <a:bodyPr/>
          <a:lstStyle/>
          <a:p>
            <a:r>
              <a:rPr lang="en-US" dirty="0" smtClean="0"/>
              <a:t>Native American Technology and Art</a:t>
            </a:r>
            <a:endParaRPr lang="en-US" dirty="0"/>
          </a:p>
        </p:txBody>
      </p:sp>
      <p:sp>
        <p:nvSpPr>
          <p:cNvPr id="3" name="Content Placeholder 2"/>
          <p:cNvSpPr>
            <a:spLocks noGrp="1"/>
          </p:cNvSpPr>
          <p:nvPr>
            <p:ph sz="half" idx="1"/>
          </p:nvPr>
        </p:nvSpPr>
        <p:spPr>
          <a:xfrm>
            <a:off x="457200" y="1557338"/>
            <a:ext cx="4464050" cy="4826000"/>
          </a:xfrm>
        </p:spPr>
        <p:txBody>
          <a:bodyPr/>
          <a:lstStyle/>
          <a:p>
            <a:r>
              <a:rPr lang="en-US" sz="1800" dirty="0">
                <a:hlinkClick r:id="rId2"/>
              </a:rPr>
              <a:t>Native American Technology and </a:t>
            </a:r>
            <a:r>
              <a:rPr lang="en-US" sz="1800" dirty="0" smtClean="0">
                <a:hlinkClick r:id="rId2"/>
              </a:rPr>
              <a:t>Art</a:t>
            </a:r>
            <a:r>
              <a:rPr lang="en-US" sz="1800" dirty="0" smtClean="0"/>
              <a:t> is an </a:t>
            </a:r>
            <a:r>
              <a:rPr lang="en-US" sz="1800" dirty="0"/>
              <a:t>internet resource focusing on the arts of Eastern Woodland Indian </a:t>
            </a:r>
            <a:r>
              <a:rPr lang="en-US" sz="1800" dirty="0" smtClean="0"/>
              <a:t>Peoples.</a:t>
            </a:r>
          </a:p>
          <a:p>
            <a:r>
              <a:rPr lang="en-US" sz="1800" dirty="0" smtClean="0"/>
              <a:t>It provides </a:t>
            </a:r>
            <a:r>
              <a:rPr lang="en-US" sz="1800" dirty="0"/>
              <a:t>historical and contemporary background </a:t>
            </a:r>
            <a:r>
              <a:rPr lang="en-US" sz="1800" dirty="0" smtClean="0"/>
              <a:t>along with </a:t>
            </a:r>
            <a:r>
              <a:rPr lang="en-US" sz="1800" dirty="0"/>
              <a:t>instructional how-to's and </a:t>
            </a:r>
            <a:r>
              <a:rPr lang="en-US" sz="1800" dirty="0" smtClean="0"/>
              <a:t>references for making clothing and a variety of items used by the tribes.</a:t>
            </a:r>
            <a:endParaRPr lang="en-US" sz="1800" dirty="0"/>
          </a:p>
        </p:txBody>
      </p:sp>
      <p:pic>
        <p:nvPicPr>
          <p:cNvPr id="7" name="Content Placeholder 6"/>
          <p:cNvPicPr>
            <a:picLocks noGrp="1" noChangeAspect="1"/>
          </p:cNvPicPr>
          <p:nvPr>
            <p:ph sz="half" idx="2"/>
          </p:nvPr>
        </p:nvPicPr>
        <p:blipFill>
          <a:blip r:embed="rId3"/>
          <a:stretch>
            <a:fillRect/>
          </a:stretch>
        </p:blipFill>
        <p:spPr>
          <a:xfrm>
            <a:off x="5029200" y="1676400"/>
            <a:ext cx="3873306" cy="2786062"/>
          </a:xfrm>
          <a:prstGeom prst="rect">
            <a:avLst/>
          </a:prstGeom>
        </p:spPr>
      </p:pic>
      <p:sp>
        <p:nvSpPr>
          <p:cNvPr id="8" name="Rectangle 7"/>
          <p:cNvSpPr/>
          <p:nvPr/>
        </p:nvSpPr>
        <p:spPr>
          <a:xfrm>
            <a:off x="5029200" y="4572000"/>
            <a:ext cx="3873306" cy="1077218"/>
          </a:xfrm>
          <a:prstGeom prst="rect">
            <a:avLst/>
          </a:prstGeom>
        </p:spPr>
        <p:txBody>
          <a:bodyPr wrap="square">
            <a:spAutoFit/>
          </a:bodyPr>
          <a:lstStyle/>
          <a:p>
            <a:r>
              <a:rPr lang="en-US" sz="1600" dirty="0">
                <a:hlinkClick r:id="rId4"/>
              </a:rPr>
              <a:t>Decorated feathers </a:t>
            </a:r>
            <a:r>
              <a:rPr lang="en-US" sz="1600" dirty="0"/>
              <a:t>are often tied to a lock of hair, placed upright on top of a cap, fastened to a headband or worn from the ears.</a:t>
            </a:r>
          </a:p>
        </p:txBody>
      </p:sp>
    </p:spTree>
    <p:extLst>
      <p:ext uri="{BB962C8B-B14F-4D97-AF65-F5344CB8AC3E}">
        <p14:creationId xmlns:p14="http://schemas.microsoft.com/office/powerpoint/2010/main" val="2012189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p:txBody>
          <a:bodyPr/>
          <a:lstStyle/>
          <a:p>
            <a:pPr marL="0" indent="0">
              <a:buNone/>
            </a:pPr>
            <a:r>
              <a:rPr lang="en-US" sz="1800" dirty="0"/>
              <a:t>Do TWO of the following. Focus on a specific group or tribe. </a:t>
            </a:r>
          </a:p>
          <a:p>
            <a:pPr lvl="1">
              <a:buFont typeface="+mj-lt"/>
              <a:buAutoNum type="alphaLcPeriod"/>
            </a:pPr>
            <a:r>
              <a:rPr lang="en-US" sz="1400" b="0" dirty="0"/>
              <a:t>Make an item of clothing worn by members of the tribe. </a:t>
            </a:r>
          </a:p>
          <a:p>
            <a:pPr lvl="1">
              <a:buFont typeface="+mj-lt"/>
              <a:buAutoNum type="alphaLcPeriod"/>
            </a:pPr>
            <a:r>
              <a:rPr lang="en-US" sz="1400" b="0" dirty="0"/>
              <a:t>Make and decorate three items used by the tribe, as approved by your counselor. </a:t>
            </a:r>
          </a:p>
          <a:p>
            <a:pPr lvl="1">
              <a:buFont typeface="+mj-lt"/>
              <a:buAutoNum type="alphaLcPeriod"/>
            </a:pPr>
            <a:r>
              <a:rPr lang="en-US" sz="1400" b="0" dirty="0">
                <a:solidFill>
                  <a:srgbClr val="C00000"/>
                </a:solidFill>
              </a:rPr>
              <a:t>Make an authentic model of a dwelling used by an Indian tribe, group, or nation.</a:t>
            </a:r>
          </a:p>
          <a:p>
            <a:pPr lvl="1">
              <a:buFont typeface="+mj-lt"/>
              <a:buAutoNum type="alphaLcPeriod"/>
            </a:pPr>
            <a:r>
              <a:rPr lang="en-US" sz="1400" b="0" dirty="0"/>
              <a:t>Visit a museum to see Indian artifacts. Discuss them with your counselor. Identify at least 10 artifacts by tribe or nation, their shape, size, and use.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48" y="192088"/>
            <a:ext cx="914400" cy="933450"/>
          </a:xfrm>
          <a:prstGeom prst="rect">
            <a:avLst/>
          </a:prstGeom>
        </p:spPr>
      </p:pic>
    </p:spTree>
    <p:extLst>
      <p:ext uri="{BB962C8B-B14F-4D97-AF65-F5344CB8AC3E}">
        <p14:creationId xmlns:p14="http://schemas.microsoft.com/office/powerpoint/2010/main" val="1746449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Dwellings of Native Americans</a:t>
            </a:r>
            <a:endParaRPr lang="en-US" dirty="0"/>
          </a:p>
        </p:txBody>
      </p:sp>
      <p:sp>
        <p:nvSpPr>
          <p:cNvPr id="3" name="Content Placeholder 2"/>
          <p:cNvSpPr>
            <a:spLocks noGrp="1"/>
          </p:cNvSpPr>
          <p:nvPr>
            <p:ph idx="1"/>
          </p:nvPr>
        </p:nvSpPr>
        <p:spPr>
          <a:xfrm>
            <a:off x="457200" y="1557338"/>
            <a:ext cx="7848600" cy="783659"/>
          </a:xfrm>
        </p:spPr>
        <p:txBody>
          <a:bodyPr/>
          <a:lstStyle/>
          <a:p>
            <a:r>
              <a:rPr lang="en-US" sz="1800" dirty="0" smtClean="0"/>
              <a:t>See slides 19-22 for traditional dwellings and construction techniques of the Northeast Woodlands Native Americans.</a:t>
            </a:r>
            <a:endParaRPr lang="en-US" sz="1800" dirty="0"/>
          </a:p>
        </p:txBody>
      </p:sp>
      <p:pic>
        <p:nvPicPr>
          <p:cNvPr id="4" name="Content Placeholder 4"/>
          <p:cNvPicPr>
            <a:picLocks noChangeAspect="1"/>
          </p:cNvPicPr>
          <p:nvPr/>
        </p:nvPicPr>
        <p:blipFill>
          <a:blip r:embed="rId2"/>
          <a:stretch>
            <a:fillRect/>
          </a:stretch>
        </p:blipFill>
        <p:spPr>
          <a:xfrm>
            <a:off x="1341503" y="2430101"/>
            <a:ext cx="2838661" cy="2017564"/>
          </a:xfrm>
          <a:prstGeom prst="rect">
            <a:avLst/>
          </a:prstGeom>
        </p:spPr>
      </p:pic>
      <p:pic>
        <p:nvPicPr>
          <p:cNvPr id="5" name="Picture 4"/>
          <p:cNvPicPr>
            <a:picLocks noChangeAspect="1"/>
          </p:cNvPicPr>
          <p:nvPr/>
        </p:nvPicPr>
        <p:blipFill>
          <a:blip r:embed="rId3"/>
          <a:stretch>
            <a:fillRect/>
          </a:stretch>
        </p:blipFill>
        <p:spPr>
          <a:xfrm>
            <a:off x="5410200" y="2438400"/>
            <a:ext cx="3055071" cy="2009265"/>
          </a:xfrm>
          <a:prstGeom prst="rect">
            <a:avLst/>
          </a:prstGeom>
        </p:spPr>
      </p:pic>
      <p:pic>
        <p:nvPicPr>
          <p:cNvPr id="6" name="Picture 5"/>
          <p:cNvPicPr>
            <a:picLocks noChangeAspect="1"/>
          </p:cNvPicPr>
          <p:nvPr/>
        </p:nvPicPr>
        <p:blipFill>
          <a:blip r:embed="rId4"/>
          <a:stretch>
            <a:fillRect/>
          </a:stretch>
        </p:blipFill>
        <p:spPr>
          <a:xfrm>
            <a:off x="990600" y="4545069"/>
            <a:ext cx="3540468" cy="2047576"/>
          </a:xfrm>
          <a:prstGeom prst="rect">
            <a:avLst/>
          </a:prstGeom>
        </p:spPr>
      </p:pic>
      <p:pic>
        <p:nvPicPr>
          <p:cNvPr id="7" name="Picture 6"/>
          <p:cNvPicPr>
            <a:picLocks noChangeAspect="1"/>
          </p:cNvPicPr>
          <p:nvPr/>
        </p:nvPicPr>
        <p:blipFill>
          <a:blip r:embed="rId5"/>
          <a:stretch>
            <a:fillRect/>
          </a:stretch>
        </p:blipFill>
        <p:spPr>
          <a:xfrm>
            <a:off x="5410200" y="4545068"/>
            <a:ext cx="3055071" cy="2047576"/>
          </a:xfrm>
          <a:prstGeom prst="rect">
            <a:avLst/>
          </a:prstGeom>
        </p:spPr>
      </p:pic>
    </p:spTree>
    <p:extLst>
      <p:ext uri="{BB962C8B-B14F-4D97-AF65-F5344CB8AC3E}">
        <p14:creationId xmlns:p14="http://schemas.microsoft.com/office/powerpoint/2010/main" val="2899273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3</a:t>
            </a:r>
            <a:endParaRPr lang="en-US" dirty="0"/>
          </a:p>
        </p:txBody>
      </p:sp>
      <p:sp>
        <p:nvSpPr>
          <p:cNvPr id="3" name="Content Placeholder 2"/>
          <p:cNvSpPr>
            <a:spLocks noGrp="1"/>
          </p:cNvSpPr>
          <p:nvPr>
            <p:ph idx="1"/>
          </p:nvPr>
        </p:nvSpPr>
        <p:spPr/>
        <p:txBody>
          <a:bodyPr/>
          <a:lstStyle/>
          <a:p>
            <a:pPr marL="0" indent="0">
              <a:buNone/>
            </a:pPr>
            <a:r>
              <a:rPr lang="en-US" sz="1800" dirty="0"/>
              <a:t>Do TWO of the following. Focus on a specific group or tribe. </a:t>
            </a:r>
          </a:p>
          <a:p>
            <a:pPr lvl="1">
              <a:buFont typeface="+mj-lt"/>
              <a:buAutoNum type="alphaLcPeriod"/>
            </a:pPr>
            <a:r>
              <a:rPr lang="en-US" sz="1400" b="0" dirty="0"/>
              <a:t>Make an item of clothing worn by members of the tribe. </a:t>
            </a:r>
          </a:p>
          <a:p>
            <a:pPr lvl="1">
              <a:buFont typeface="+mj-lt"/>
              <a:buAutoNum type="alphaLcPeriod"/>
            </a:pPr>
            <a:r>
              <a:rPr lang="en-US" sz="1400" b="0" dirty="0"/>
              <a:t>Make and decorate three items used by the tribe, as approved by your counselor. </a:t>
            </a:r>
          </a:p>
          <a:p>
            <a:pPr lvl="1">
              <a:buFont typeface="+mj-lt"/>
              <a:buAutoNum type="alphaLcPeriod"/>
            </a:pPr>
            <a:r>
              <a:rPr lang="en-US" sz="1400" b="0" dirty="0"/>
              <a:t>Make an authentic model of a dwelling used by an Indian tribe, group, or nation.</a:t>
            </a:r>
          </a:p>
          <a:p>
            <a:pPr lvl="1">
              <a:buFont typeface="+mj-lt"/>
              <a:buAutoNum type="alphaLcPeriod"/>
            </a:pPr>
            <a:r>
              <a:rPr lang="en-US" sz="1400" b="0" dirty="0">
                <a:solidFill>
                  <a:srgbClr val="C00000"/>
                </a:solidFill>
              </a:rPr>
              <a:t>Visit a museum to see Indian artifacts. Discuss them with your counselor. Identify at least 10 artifacts by tribe or nation, their shape, size, and use.</a:t>
            </a:r>
            <a:endParaRPr lang="en-US"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48" y="192088"/>
            <a:ext cx="914400" cy="933450"/>
          </a:xfrm>
          <a:prstGeom prst="rect">
            <a:avLst/>
          </a:prstGeom>
        </p:spPr>
      </p:pic>
    </p:spTree>
    <p:extLst>
      <p:ext uri="{BB962C8B-B14F-4D97-AF65-F5344CB8AC3E}">
        <p14:creationId xmlns:p14="http://schemas.microsoft.com/office/powerpoint/2010/main" val="320989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848600" cy="508000"/>
          </a:xfrm>
        </p:spPr>
        <p:txBody>
          <a:bodyPr/>
          <a:lstStyle/>
          <a:p>
            <a:r>
              <a:rPr lang="en-US" sz="3000" dirty="0" smtClean="0"/>
              <a:t>Native American Culture Exhibits in Ohio</a:t>
            </a:r>
            <a:endParaRPr lang="en-US" sz="3000" dirty="0"/>
          </a:p>
        </p:txBody>
      </p:sp>
      <p:sp>
        <p:nvSpPr>
          <p:cNvPr id="3" name="Content Placeholder 2"/>
          <p:cNvSpPr>
            <a:spLocks noGrp="1"/>
          </p:cNvSpPr>
          <p:nvPr>
            <p:ph idx="1"/>
          </p:nvPr>
        </p:nvSpPr>
        <p:spPr>
          <a:xfrm>
            <a:off x="457200" y="1557338"/>
            <a:ext cx="8362950" cy="4826000"/>
          </a:xfrm>
        </p:spPr>
        <p:txBody>
          <a:bodyPr/>
          <a:lstStyle/>
          <a:p>
            <a:pPr marL="0" lvl="1" indent="0">
              <a:buNone/>
            </a:pPr>
            <a:r>
              <a:rPr lang="en-US" sz="2000" b="0" dirty="0"/>
              <a:t>Here is a list </a:t>
            </a:r>
            <a:r>
              <a:rPr lang="en-US" sz="2000" b="0" dirty="0" smtClean="0"/>
              <a:t>of some places to </a:t>
            </a:r>
            <a:r>
              <a:rPr lang="en-US" sz="2000" b="0" dirty="0"/>
              <a:t>visit in </a:t>
            </a:r>
            <a:r>
              <a:rPr lang="en-US" sz="2000" b="0" dirty="0" smtClean="0"/>
              <a:t>Ohio to </a:t>
            </a:r>
            <a:r>
              <a:rPr lang="en-US" sz="2000" b="0" dirty="0"/>
              <a:t>learn about </a:t>
            </a:r>
            <a:r>
              <a:rPr lang="en-US" sz="2000" b="0" dirty="0" smtClean="0"/>
              <a:t>Native American culture:</a:t>
            </a:r>
          </a:p>
          <a:p>
            <a:pPr marL="742950" lvl="2" indent="-342900">
              <a:buFont typeface="Arial" panose="020B0604020202020204" pitchFamily="34" charset="0"/>
              <a:buChar char="•"/>
            </a:pPr>
            <a:r>
              <a:rPr lang="en-US" sz="1800" b="1" dirty="0" smtClean="0">
                <a:hlinkClick r:id="rId2"/>
              </a:rPr>
              <a:t>Allen </a:t>
            </a:r>
            <a:r>
              <a:rPr lang="en-US" sz="1800" b="1" dirty="0">
                <a:hlinkClick r:id="rId2"/>
              </a:rPr>
              <a:t>County Museum</a:t>
            </a:r>
            <a:r>
              <a:rPr lang="en-US" sz="1800" b="1" dirty="0"/>
              <a:t> </a:t>
            </a:r>
            <a:r>
              <a:rPr lang="en-US" sz="1800" b="0" dirty="0"/>
              <a:t>620 W. Market St. Lima, OH 45801 </a:t>
            </a:r>
            <a:r>
              <a:rPr lang="en-US" sz="1800" b="0" dirty="0" smtClean="0"/>
              <a:t>phone </a:t>
            </a:r>
            <a:r>
              <a:rPr lang="en-US" sz="1800" b="0" dirty="0"/>
              <a:t>(419) 222-9426 </a:t>
            </a:r>
            <a:endParaRPr lang="en-US" sz="1800" b="0" dirty="0" smtClean="0"/>
          </a:p>
          <a:p>
            <a:pPr marL="742950" lvl="2" indent="-342900">
              <a:buFont typeface="Arial" panose="020B0604020202020204" pitchFamily="34" charset="0"/>
              <a:buChar char="•"/>
            </a:pPr>
            <a:r>
              <a:rPr lang="en-US" sz="1800" b="1" dirty="0" smtClean="0">
                <a:hlinkClick r:id="rId3"/>
              </a:rPr>
              <a:t>The </a:t>
            </a:r>
            <a:r>
              <a:rPr lang="en-US" sz="1800" b="1" dirty="0">
                <a:hlinkClick r:id="rId3"/>
              </a:rPr>
              <a:t>Cleveland Museum </a:t>
            </a:r>
            <a:r>
              <a:rPr lang="en-US" sz="1800" b="1" dirty="0" smtClean="0">
                <a:hlinkClick r:id="rId3"/>
              </a:rPr>
              <a:t>of Natural History</a:t>
            </a:r>
            <a:r>
              <a:rPr lang="en-US" sz="1800" b="1" dirty="0" smtClean="0"/>
              <a:t> </a:t>
            </a:r>
            <a:r>
              <a:rPr lang="en-US" sz="1800" dirty="0"/>
              <a:t>1 Wade Oval </a:t>
            </a:r>
            <a:r>
              <a:rPr lang="en-US" sz="1800" dirty="0" err="1"/>
              <a:t>Dr</a:t>
            </a:r>
            <a:r>
              <a:rPr lang="en-US" sz="1800" dirty="0"/>
              <a:t>, Cleveland, OH </a:t>
            </a:r>
            <a:r>
              <a:rPr lang="en-US" sz="1800" dirty="0" smtClean="0"/>
              <a:t>44106 </a:t>
            </a:r>
            <a:r>
              <a:rPr lang="en-US" sz="1800" b="0" dirty="0" smtClean="0"/>
              <a:t>phone </a:t>
            </a:r>
            <a:r>
              <a:rPr lang="en-US" sz="1800" dirty="0"/>
              <a:t>(216) 231-4600</a:t>
            </a:r>
            <a:endParaRPr lang="en-US" sz="1800" b="0" dirty="0" smtClean="0"/>
          </a:p>
          <a:p>
            <a:pPr marL="742950" lvl="2" indent="-342900">
              <a:buFont typeface="Arial" panose="020B0604020202020204" pitchFamily="34" charset="0"/>
              <a:buChar char="•"/>
            </a:pPr>
            <a:r>
              <a:rPr lang="en-US" sz="1800" b="1" dirty="0" smtClean="0">
                <a:hlinkClick r:id="rId4"/>
              </a:rPr>
              <a:t>Boonshoft Museum of Discovery</a:t>
            </a:r>
            <a:r>
              <a:rPr lang="en-US" sz="1800" b="1" dirty="0" smtClean="0"/>
              <a:t> </a:t>
            </a:r>
            <a:r>
              <a:rPr lang="en-US" sz="1800" b="0" dirty="0" smtClean="0"/>
              <a:t>2600 </a:t>
            </a:r>
            <a:r>
              <a:rPr lang="en-US" sz="1800" b="0" dirty="0"/>
              <a:t>DeWeese Pkwy. Dayton, OH 45414 </a:t>
            </a:r>
            <a:r>
              <a:rPr lang="en-US" sz="1800" b="0" dirty="0" smtClean="0"/>
              <a:t>phone </a:t>
            </a:r>
            <a:r>
              <a:rPr lang="en-US" sz="1800" dirty="0" smtClean="0"/>
              <a:t>(</a:t>
            </a:r>
            <a:r>
              <a:rPr lang="en-US" sz="1800" dirty="0"/>
              <a:t>937) 275-7431</a:t>
            </a:r>
            <a:endParaRPr lang="en-US" sz="1800" b="0" dirty="0" smtClean="0"/>
          </a:p>
          <a:p>
            <a:pPr marL="742950" lvl="2" indent="-342900">
              <a:buFont typeface="Arial" panose="020B0604020202020204" pitchFamily="34" charset="0"/>
              <a:buChar char="•"/>
            </a:pPr>
            <a:r>
              <a:rPr lang="en-US" altLang="en-US" sz="1800" b="1" dirty="0">
                <a:hlinkClick r:id="rId5"/>
              </a:rPr>
              <a:t>Ohio History Center</a:t>
            </a:r>
            <a:r>
              <a:rPr lang="en-US" altLang="en-US" sz="1800" b="1" dirty="0"/>
              <a:t> </a:t>
            </a:r>
            <a:r>
              <a:rPr lang="en-US" altLang="en-US" sz="1800" dirty="0">
                <a:latin typeface="Arial" panose="020B0604020202020204" pitchFamily="34" charset="0"/>
              </a:rPr>
              <a:t>I-71 &amp; 17th Avenue (Exit 111) Columbus, OH 43211 </a:t>
            </a:r>
            <a:r>
              <a:rPr lang="en-US" sz="1800" b="0" dirty="0" smtClean="0"/>
              <a:t>phone </a:t>
            </a:r>
            <a:r>
              <a:rPr lang="en-US" sz="1800" dirty="0"/>
              <a:t>800.686.6124 </a:t>
            </a:r>
            <a:endParaRPr lang="en-US" sz="1800" b="0" dirty="0" smtClean="0"/>
          </a:p>
          <a:p>
            <a:pPr marL="742950" lvl="2" indent="-342900">
              <a:buFont typeface="Arial" panose="020B0604020202020204" pitchFamily="34" charset="0"/>
              <a:buChar char="•"/>
            </a:pPr>
            <a:r>
              <a:rPr lang="en-US" sz="1800" b="1" dirty="0" smtClean="0">
                <a:hlinkClick r:id="rId6"/>
              </a:rPr>
              <a:t>Serpent </a:t>
            </a:r>
            <a:r>
              <a:rPr lang="en-US" sz="1800" b="1" dirty="0">
                <a:hlinkClick r:id="rId6"/>
              </a:rPr>
              <a:t>Mound Museum</a:t>
            </a:r>
            <a:r>
              <a:rPr lang="en-US" sz="1800" b="1" dirty="0"/>
              <a:t> </a:t>
            </a:r>
            <a:r>
              <a:rPr lang="en-US" sz="1800" b="0" dirty="0"/>
              <a:t>3850 State Rte. 73 Peebles, OH 45660 </a:t>
            </a:r>
            <a:r>
              <a:rPr lang="en-US" sz="1800" b="0" dirty="0" smtClean="0"/>
              <a:t> phone </a:t>
            </a:r>
            <a:r>
              <a:rPr lang="en-US" sz="1800" dirty="0"/>
              <a:t>800.752.2757</a:t>
            </a:r>
            <a:endParaRPr lang="en-US" sz="1800" b="0" dirty="0" smtClean="0"/>
          </a:p>
          <a:p>
            <a:pPr marL="742950" lvl="2" indent="-342900">
              <a:buFont typeface="Arial" panose="020B0604020202020204" pitchFamily="34" charset="0"/>
              <a:buChar char="•"/>
            </a:pPr>
            <a:r>
              <a:rPr lang="en-US" sz="1800" b="1" dirty="0" smtClean="0">
                <a:hlinkClick r:id="rId7"/>
              </a:rPr>
              <a:t>Wood </a:t>
            </a:r>
            <a:r>
              <a:rPr lang="en-US" sz="1800" b="1" dirty="0">
                <a:hlinkClick r:id="rId7"/>
              </a:rPr>
              <a:t>County </a:t>
            </a:r>
            <a:r>
              <a:rPr lang="en-US" sz="1800" b="1" dirty="0" smtClean="0">
                <a:hlinkClick r:id="rId7"/>
              </a:rPr>
              <a:t>Museum</a:t>
            </a:r>
            <a:r>
              <a:rPr lang="en-US" sz="1800" b="1" dirty="0" smtClean="0"/>
              <a:t> </a:t>
            </a:r>
            <a:r>
              <a:rPr lang="en-US" sz="1800" b="0" dirty="0"/>
              <a:t>13660 County Home Rd. Bowling Green, OH 43402 </a:t>
            </a:r>
            <a:r>
              <a:rPr lang="en-US" sz="1800" b="0" dirty="0" smtClean="0"/>
              <a:t>phone </a:t>
            </a:r>
            <a:r>
              <a:rPr lang="en-US" sz="1800" b="0" dirty="0"/>
              <a:t>(419) 352-0967</a:t>
            </a:r>
            <a:br>
              <a:rPr lang="en-US" sz="1800" b="0" dirty="0"/>
            </a:br>
            <a:r>
              <a:rPr lang="en-US" sz="1600" b="0" dirty="0"/>
              <a:t/>
            </a:r>
            <a:br>
              <a:rPr lang="en-US" sz="1600" b="0" dirty="0"/>
            </a:br>
            <a:r>
              <a:rPr lang="en-US" sz="1600" b="0" dirty="0"/>
              <a:t/>
            </a:r>
            <a:br>
              <a:rPr lang="en-US" sz="1600" b="0" dirty="0"/>
            </a:br>
            <a:r>
              <a:rPr lang="en-US" sz="1600" b="0" dirty="0"/>
              <a:t/>
            </a:r>
            <a:br>
              <a:rPr lang="en-US" sz="1600" b="0" dirty="0"/>
            </a:br>
            <a:endParaRPr lang="en-US" sz="1600" b="0" dirty="0"/>
          </a:p>
        </p:txBody>
      </p:sp>
    </p:spTree>
    <p:extLst>
      <p:ext uri="{BB962C8B-B14F-4D97-AF65-F5344CB8AC3E}">
        <p14:creationId xmlns:p14="http://schemas.microsoft.com/office/powerpoint/2010/main" val="1821109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4</a:t>
            </a:r>
            <a:endParaRPr lang="en-US" dirty="0"/>
          </a:p>
        </p:txBody>
      </p:sp>
      <p:sp>
        <p:nvSpPr>
          <p:cNvPr id="3" name="Content Placeholder 2"/>
          <p:cNvSpPr>
            <a:spLocks noGrp="1"/>
          </p:cNvSpPr>
          <p:nvPr>
            <p:ph idx="1"/>
          </p:nvPr>
        </p:nvSpPr>
        <p:spPr>
          <a:xfrm>
            <a:off x="1176338" y="1557338"/>
            <a:ext cx="7205662" cy="4826000"/>
          </a:xfrm>
        </p:spPr>
        <p:txBody>
          <a:bodyPr/>
          <a:lstStyle/>
          <a:p>
            <a:pPr>
              <a:buFont typeface="+mj-lt"/>
              <a:buAutoNum type="arabicPeriod" startAt="3"/>
            </a:pPr>
            <a:r>
              <a:rPr lang="en-US" sz="1800" dirty="0"/>
              <a:t>Do ONE of the following: </a:t>
            </a:r>
          </a:p>
          <a:p>
            <a:pPr lvl="1">
              <a:buFont typeface="+mj-lt"/>
              <a:buAutoNum type="alphaLcPeriod"/>
            </a:pPr>
            <a:r>
              <a:rPr lang="en-US" sz="1400" b="0" dirty="0">
                <a:solidFill>
                  <a:srgbClr val="C00000"/>
                </a:solidFill>
              </a:rPr>
              <a:t>Learn three games played by a group or tribe. Teach and lead one game with a Scout group.</a:t>
            </a:r>
          </a:p>
          <a:p>
            <a:pPr lvl="1">
              <a:buFont typeface="+mj-lt"/>
              <a:buAutoNum type="alphaLcPeriod"/>
            </a:pPr>
            <a:r>
              <a:rPr lang="en-US" sz="1400" b="0" dirty="0"/>
              <a:t>Learn and show how a tribe traditionally cooked or prepared food. Make three food items.</a:t>
            </a:r>
          </a:p>
          <a:p>
            <a:pPr lvl="1">
              <a:buFont typeface="+mj-lt"/>
              <a:buAutoNum type="alphaLcPeriod"/>
            </a:pPr>
            <a:r>
              <a:rPr lang="en-US" sz="1400" b="0" dirty="0"/>
              <a:t>Give a demonstration showing how a specific Indian group traditionally hunted, fished, or trapped.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48" y="192088"/>
            <a:ext cx="914400" cy="933450"/>
          </a:xfrm>
          <a:prstGeom prst="rect">
            <a:avLst/>
          </a:prstGeom>
        </p:spPr>
      </p:pic>
    </p:spTree>
    <p:extLst>
      <p:ext uri="{BB962C8B-B14F-4D97-AF65-F5344CB8AC3E}">
        <p14:creationId xmlns:p14="http://schemas.microsoft.com/office/powerpoint/2010/main" val="2563037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Games</a:t>
            </a:r>
            <a:endParaRPr lang="en-US" dirty="0"/>
          </a:p>
        </p:txBody>
      </p:sp>
      <p:sp>
        <p:nvSpPr>
          <p:cNvPr id="3" name="Content Placeholder 2"/>
          <p:cNvSpPr>
            <a:spLocks noGrp="1"/>
          </p:cNvSpPr>
          <p:nvPr>
            <p:ph sz="half" idx="1"/>
          </p:nvPr>
        </p:nvSpPr>
        <p:spPr>
          <a:xfrm>
            <a:off x="457200" y="1557338"/>
            <a:ext cx="4464050" cy="4826000"/>
          </a:xfrm>
        </p:spPr>
        <p:txBody>
          <a:bodyPr/>
          <a:lstStyle/>
          <a:p>
            <a:pPr marL="0" indent="0">
              <a:buNone/>
            </a:pPr>
            <a:r>
              <a:rPr lang="en-US" sz="1800" b="1" dirty="0"/>
              <a:t>Double </a:t>
            </a:r>
            <a:r>
              <a:rPr lang="en-US" sz="1800" b="1" dirty="0" smtClean="0"/>
              <a:t>Ball Game</a:t>
            </a:r>
            <a:endParaRPr lang="en-US" sz="1800" b="1" dirty="0"/>
          </a:p>
          <a:p>
            <a:r>
              <a:rPr lang="en-US" sz="1800" dirty="0"/>
              <a:t>This game was played by nations of the </a:t>
            </a:r>
            <a:r>
              <a:rPr lang="en-US" sz="1800" dirty="0" smtClean="0"/>
              <a:t>Eastern Woodlands </a:t>
            </a:r>
            <a:r>
              <a:rPr lang="en-US" sz="1800" dirty="0"/>
              <a:t>including Meskwaki, Ojibwa, </a:t>
            </a:r>
            <a:r>
              <a:rPr lang="en-US" sz="1800" dirty="0" smtClean="0"/>
              <a:t>and Ho-Chunk</a:t>
            </a:r>
            <a:r>
              <a:rPr lang="en-US" sz="1800" dirty="0"/>
              <a:t>.</a:t>
            </a:r>
          </a:p>
          <a:p>
            <a:r>
              <a:rPr lang="en-US" sz="1800" dirty="0" smtClean="0"/>
              <a:t>The </a:t>
            </a:r>
            <a:r>
              <a:rPr lang="en-US" sz="1800" dirty="0"/>
              <a:t>game is played by 2 or 3 </a:t>
            </a:r>
            <a:r>
              <a:rPr lang="en-US" sz="1800" dirty="0" smtClean="0"/>
              <a:t>opposing teams </a:t>
            </a:r>
            <a:r>
              <a:rPr lang="en-US" sz="1800" dirty="0"/>
              <a:t>and the goals could be up to a </a:t>
            </a:r>
            <a:r>
              <a:rPr lang="en-US" sz="1800" b="1" dirty="0" smtClean="0"/>
              <a:t>mile </a:t>
            </a:r>
            <a:r>
              <a:rPr lang="en-US" sz="1800" dirty="0" smtClean="0"/>
              <a:t>apart</a:t>
            </a:r>
            <a:r>
              <a:rPr lang="en-US" sz="1800" dirty="0"/>
              <a:t>.</a:t>
            </a:r>
          </a:p>
          <a:p>
            <a:r>
              <a:rPr lang="en-US" sz="1800" dirty="0" smtClean="0"/>
              <a:t>The </a:t>
            </a:r>
            <a:r>
              <a:rPr lang="en-US" sz="1800" dirty="0"/>
              <a:t>object is to pass the double </a:t>
            </a:r>
            <a:r>
              <a:rPr lang="en-US" sz="1800" dirty="0" smtClean="0"/>
              <a:t>ball from </a:t>
            </a:r>
            <a:r>
              <a:rPr lang="en-US" sz="1800" dirty="0"/>
              <a:t>stick to stick down the field to a </a:t>
            </a:r>
            <a:r>
              <a:rPr lang="en-US" sz="1800" dirty="0" smtClean="0"/>
              <a:t>goal post. </a:t>
            </a:r>
            <a:endParaRPr lang="en-US" sz="1800" dirty="0"/>
          </a:p>
          <a:p>
            <a:r>
              <a:rPr lang="en-US" sz="1800" dirty="0" smtClean="0"/>
              <a:t>It </a:t>
            </a:r>
            <a:r>
              <a:rPr lang="en-US" sz="1800" dirty="0"/>
              <a:t>is most often played by women </a:t>
            </a:r>
            <a:r>
              <a:rPr lang="en-US" sz="1800" dirty="0" smtClean="0"/>
              <a:t>and girls</a:t>
            </a:r>
            <a:r>
              <a:rPr lang="en-US" sz="1800" dirty="0"/>
              <a:t>.</a:t>
            </a:r>
          </a:p>
          <a:p>
            <a:r>
              <a:rPr lang="en-US" sz="1800" dirty="0" smtClean="0"/>
              <a:t>Female </a:t>
            </a:r>
            <a:r>
              <a:rPr lang="en-US" sz="1800" dirty="0"/>
              <a:t>athletes were admired in </a:t>
            </a:r>
            <a:r>
              <a:rPr lang="en-US" sz="1800" dirty="0" smtClean="0"/>
              <a:t>these cultures </a:t>
            </a:r>
            <a:r>
              <a:rPr lang="en-US" sz="1800" dirty="0"/>
              <a:t>and star players had high status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5400" y="2449262"/>
            <a:ext cx="3746500" cy="180707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900" y="228600"/>
            <a:ext cx="2857500" cy="21621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4318279"/>
            <a:ext cx="3746500" cy="1873250"/>
          </a:xfrm>
          <a:prstGeom prst="rect">
            <a:avLst/>
          </a:prstGeom>
        </p:spPr>
      </p:pic>
    </p:spTree>
    <p:extLst>
      <p:ext uri="{BB962C8B-B14F-4D97-AF65-F5344CB8AC3E}">
        <p14:creationId xmlns:p14="http://schemas.microsoft.com/office/powerpoint/2010/main" val="2832829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1</a:t>
            </a:r>
            <a:endParaRPr lang="en-US" dirty="0"/>
          </a:p>
        </p:txBody>
      </p:sp>
      <p:sp>
        <p:nvSpPr>
          <p:cNvPr id="3" name="Content Placeholder 2"/>
          <p:cNvSpPr>
            <a:spLocks noGrp="1"/>
          </p:cNvSpPr>
          <p:nvPr>
            <p:ph idx="1"/>
          </p:nvPr>
        </p:nvSpPr>
        <p:spPr>
          <a:xfrm>
            <a:off x="1176338" y="1557338"/>
            <a:ext cx="7205662" cy="4826000"/>
          </a:xfrm>
        </p:spPr>
        <p:txBody>
          <a:bodyPr/>
          <a:lstStyle/>
          <a:p>
            <a:pPr marL="0" indent="0">
              <a:buNone/>
            </a:pPr>
            <a:r>
              <a:rPr lang="en-US" sz="1800" dirty="0"/>
              <a:t>Identify the different American Indian cultural areas. Explain what makes them each unique.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48" y="192088"/>
            <a:ext cx="914400" cy="933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919" y="2286000"/>
            <a:ext cx="6235700" cy="4330700"/>
          </a:xfrm>
          <a:prstGeom prst="rect">
            <a:avLst/>
          </a:prstGeom>
        </p:spPr>
      </p:pic>
    </p:spTree>
    <p:extLst>
      <p:ext uri="{BB962C8B-B14F-4D97-AF65-F5344CB8AC3E}">
        <p14:creationId xmlns:p14="http://schemas.microsoft.com/office/powerpoint/2010/main" val="2949733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Games</a:t>
            </a:r>
            <a:endParaRPr lang="en-US" dirty="0"/>
          </a:p>
        </p:txBody>
      </p:sp>
      <p:sp>
        <p:nvSpPr>
          <p:cNvPr id="3" name="Content Placeholder 2"/>
          <p:cNvSpPr>
            <a:spLocks noGrp="1"/>
          </p:cNvSpPr>
          <p:nvPr>
            <p:ph sz="half" idx="1"/>
          </p:nvPr>
        </p:nvSpPr>
        <p:spPr>
          <a:xfrm>
            <a:off x="457200" y="1557338"/>
            <a:ext cx="4464050" cy="4826000"/>
          </a:xfrm>
        </p:spPr>
        <p:txBody>
          <a:bodyPr/>
          <a:lstStyle/>
          <a:p>
            <a:pPr marL="0" indent="0">
              <a:buNone/>
            </a:pPr>
            <a:r>
              <a:rPr lang="en-US" sz="1800" b="1" dirty="0" smtClean="0"/>
              <a:t>STICK DICE</a:t>
            </a:r>
          </a:p>
          <a:p>
            <a:r>
              <a:rPr lang="en-US" sz="1600" dirty="0" smtClean="0"/>
              <a:t>2 </a:t>
            </a:r>
            <a:r>
              <a:rPr lang="en-US" sz="1600" dirty="0"/>
              <a:t>to 8 </a:t>
            </a:r>
            <a:r>
              <a:rPr lang="en-US" sz="1600" dirty="0" smtClean="0"/>
              <a:t>players</a:t>
            </a:r>
            <a:endParaRPr lang="en-US" sz="1600" dirty="0"/>
          </a:p>
          <a:p>
            <a:r>
              <a:rPr lang="en-US" sz="1600" b="1" dirty="0"/>
              <a:t>Equipment: </a:t>
            </a:r>
            <a:r>
              <a:rPr lang="en-US" sz="1600" dirty="0"/>
              <a:t>3 flat sticks, 3 inches long, </a:t>
            </a:r>
            <a:r>
              <a:rPr lang="en-US" sz="1600" dirty="0" smtClean="0"/>
              <a:t>patterned </a:t>
            </a:r>
            <a:r>
              <a:rPr lang="en-US" sz="1600" dirty="0"/>
              <a:t>on one side, </a:t>
            </a:r>
            <a:r>
              <a:rPr lang="en-US" sz="1600" dirty="0" smtClean="0"/>
              <a:t>plain </a:t>
            </a:r>
            <a:r>
              <a:rPr lang="en-US" sz="1600" dirty="0"/>
              <a:t>on the other. </a:t>
            </a:r>
          </a:p>
          <a:p>
            <a:r>
              <a:rPr lang="en-US" sz="1600" b="1" dirty="0"/>
              <a:t>Play: </a:t>
            </a:r>
            <a:r>
              <a:rPr lang="en-US" sz="1600" dirty="0"/>
              <a:t>Players take turns tossing the dice. Sticks are tossed up to land on flat surface. All three </a:t>
            </a:r>
            <a:r>
              <a:rPr lang="en-US" sz="1600" dirty="0" smtClean="0"/>
              <a:t>plain </a:t>
            </a:r>
            <a:r>
              <a:rPr lang="en-US" sz="1600" dirty="0"/>
              <a:t>sides equal 10 points or counters (tooth picks or corn kernels if used), 2 </a:t>
            </a:r>
            <a:r>
              <a:rPr lang="en-US" sz="1600" dirty="0" smtClean="0"/>
              <a:t>plain </a:t>
            </a:r>
            <a:r>
              <a:rPr lang="en-US" sz="1600" dirty="0"/>
              <a:t>and 1 </a:t>
            </a:r>
            <a:r>
              <a:rPr lang="en-US" sz="1600" dirty="0" smtClean="0"/>
              <a:t>pattern </a:t>
            </a:r>
            <a:r>
              <a:rPr lang="en-US" sz="1600" dirty="0"/>
              <a:t>equals 2 counters, 2 </a:t>
            </a:r>
            <a:r>
              <a:rPr lang="en-US" sz="1600" dirty="0" smtClean="0"/>
              <a:t>patterns </a:t>
            </a:r>
            <a:r>
              <a:rPr lang="en-US" sz="1600" dirty="0"/>
              <a:t>and one </a:t>
            </a:r>
            <a:r>
              <a:rPr lang="en-US" sz="1600" dirty="0" smtClean="0"/>
              <a:t>plain </a:t>
            </a:r>
            <a:r>
              <a:rPr lang="en-US" sz="1600" dirty="0"/>
              <a:t>equals 3 counters, and 3 </a:t>
            </a:r>
            <a:r>
              <a:rPr lang="en-US" sz="1600" dirty="0" smtClean="0"/>
              <a:t>patterns </a:t>
            </a:r>
            <a:r>
              <a:rPr lang="en-US" sz="1600" dirty="0"/>
              <a:t>equals 5 counters. </a:t>
            </a:r>
            <a:r>
              <a:rPr lang="en-US" sz="1600" dirty="0" smtClean="0"/>
              <a:t>Toothpicks, beans, or pebbles </a:t>
            </a:r>
            <a:r>
              <a:rPr lang="en-US" sz="1600" dirty="0"/>
              <a:t>may be used as counters. Highest score wins.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05400" y="1828800"/>
            <a:ext cx="3746500" cy="2802850"/>
          </a:xfrm>
        </p:spPr>
      </p:pic>
    </p:spTree>
    <p:extLst>
      <p:ext uri="{BB962C8B-B14F-4D97-AF65-F5344CB8AC3E}">
        <p14:creationId xmlns:p14="http://schemas.microsoft.com/office/powerpoint/2010/main" val="3216603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Games</a:t>
            </a:r>
            <a:endParaRPr lang="en-US" dirty="0"/>
          </a:p>
        </p:txBody>
      </p:sp>
      <p:sp>
        <p:nvSpPr>
          <p:cNvPr id="3" name="Content Placeholder 2"/>
          <p:cNvSpPr>
            <a:spLocks noGrp="1"/>
          </p:cNvSpPr>
          <p:nvPr>
            <p:ph sz="half" idx="1"/>
          </p:nvPr>
        </p:nvSpPr>
        <p:spPr>
          <a:xfrm>
            <a:off x="457200" y="1557338"/>
            <a:ext cx="4464050" cy="4995862"/>
          </a:xfrm>
        </p:spPr>
        <p:txBody>
          <a:bodyPr/>
          <a:lstStyle/>
          <a:p>
            <a:pPr marL="0" indent="0">
              <a:buNone/>
            </a:pPr>
            <a:r>
              <a:rPr lang="en-US" sz="1800" b="1" dirty="0" smtClean="0"/>
              <a:t>Snow </a:t>
            </a:r>
            <a:r>
              <a:rPr lang="en-US" sz="1800" b="1" dirty="0"/>
              <a:t>Snake </a:t>
            </a:r>
            <a:endParaRPr lang="en-US" sz="1800" b="1" dirty="0" smtClean="0"/>
          </a:p>
          <a:p>
            <a:r>
              <a:rPr lang="en-US" sz="1600" dirty="0" smtClean="0"/>
              <a:t>This game is played </a:t>
            </a:r>
            <a:r>
              <a:rPr lang="en-US" sz="1600" dirty="0"/>
              <a:t>during the winter. </a:t>
            </a:r>
          </a:p>
          <a:p>
            <a:r>
              <a:rPr lang="en-US" sz="1600" dirty="0" smtClean="0"/>
              <a:t>Snow </a:t>
            </a:r>
            <a:r>
              <a:rPr lang="en-US" sz="1600" dirty="0"/>
              <a:t>snakes are hand-made from a flattened or carved piece of wood. </a:t>
            </a:r>
            <a:endParaRPr lang="en-US" sz="1600" dirty="0" smtClean="0"/>
          </a:p>
          <a:p>
            <a:r>
              <a:rPr lang="en-US" sz="1600" dirty="0" smtClean="0"/>
              <a:t>One </a:t>
            </a:r>
            <a:r>
              <a:rPr lang="en-US" sz="1600" dirty="0"/>
              <a:t>end of the snow snake is curved up slightly and the other end is notched to make it easier to throw.</a:t>
            </a:r>
          </a:p>
          <a:p>
            <a:r>
              <a:rPr lang="en-US" sz="1600" dirty="0"/>
              <a:t>The playing teams would pull a log through the snow to form a trough. </a:t>
            </a:r>
          </a:p>
          <a:p>
            <a:r>
              <a:rPr lang="en-US" sz="1600" dirty="0" smtClean="0"/>
              <a:t>The </a:t>
            </a:r>
            <a:r>
              <a:rPr lang="en-US" sz="1600" dirty="0"/>
              <a:t>object of the game is to throw the snow snake the farthest distance along </a:t>
            </a:r>
            <a:r>
              <a:rPr lang="en-US" sz="1600" dirty="0" smtClean="0"/>
              <a:t>the trough </a:t>
            </a:r>
            <a:r>
              <a:rPr lang="en-US" sz="1600" dirty="0"/>
              <a:t>made in the snow. </a:t>
            </a:r>
            <a:endParaRPr lang="en-US" sz="1600" dirty="0" smtClean="0"/>
          </a:p>
          <a:p>
            <a:r>
              <a:rPr lang="en-US" sz="1600" dirty="0" smtClean="0"/>
              <a:t>Teams </a:t>
            </a:r>
            <a:r>
              <a:rPr lang="en-US" sz="1600" dirty="0"/>
              <a:t>alternate </a:t>
            </a:r>
            <a:r>
              <a:rPr lang="en-US" sz="1600" dirty="0" smtClean="0"/>
              <a:t>tosses and the </a:t>
            </a:r>
            <a:r>
              <a:rPr lang="en-US" sz="1600" dirty="0"/>
              <a:t>distance the snake travels is added to that team’s score and whichever side has the longest total distance – after a predetermined number of rounds – is the winner.</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7779" y="152400"/>
            <a:ext cx="3746500" cy="2224054"/>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843" y="4904297"/>
            <a:ext cx="2666371" cy="17831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7779" y="2391542"/>
            <a:ext cx="3746500" cy="2497667"/>
          </a:xfrm>
          <a:prstGeom prst="rect">
            <a:avLst/>
          </a:prstGeom>
        </p:spPr>
      </p:pic>
    </p:spTree>
    <p:extLst>
      <p:ext uri="{BB962C8B-B14F-4D97-AF65-F5344CB8AC3E}">
        <p14:creationId xmlns:p14="http://schemas.microsoft.com/office/powerpoint/2010/main" val="405918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Games</a:t>
            </a:r>
            <a:endParaRPr lang="en-US" dirty="0"/>
          </a:p>
        </p:txBody>
      </p:sp>
      <p:sp>
        <p:nvSpPr>
          <p:cNvPr id="3" name="Content Placeholder 2"/>
          <p:cNvSpPr>
            <a:spLocks noGrp="1"/>
          </p:cNvSpPr>
          <p:nvPr>
            <p:ph sz="half" idx="1"/>
          </p:nvPr>
        </p:nvSpPr>
        <p:spPr>
          <a:xfrm>
            <a:off x="533400" y="1557338"/>
            <a:ext cx="4419600" cy="4995862"/>
          </a:xfrm>
        </p:spPr>
        <p:txBody>
          <a:bodyPr/>
          <a:lstStyle/>
          <a:p>
            <a:pPr marL="0" indent="0" eaLnBrk="0" hangingPunct="0">
              <a:spcBef>
                <a:spcPct val="0"/>
              </a:spcBef>
              <a:buNone/>
            </a:pPr>
            <a:r>
              <a:rPr lang="en-US" altLang="en-US" sz="1600" b="1" dirty="0">
                <a:latin typeface="Arial" panose="020B0604020202020204" pitchFamily="34" charset="0"/>
              </a:rPr>
              <a:t>Ring the Stick</a:t>
            </a:r>
          </a:p>
          <a:p>
            <a:pPr eaLnBrk="0" hangingPunct="0">
              <a:spcBef>
                <a:spcPct val="0"/>
              </a:spcBef>
            </a:pPr>
            <a:r>
              <a:rPr lang="en-US" altLang="en-US" sz="1600" dirty="0" smtClean="0">
                <a:latin typeface="Arial" panose="020B0604020202020204" pitchFamily="34" charset="0"/>
              </a:rPr>
              <a:t>For </a:t>
            </a:r>
            <a:r>
              <a:rPr lang="en-US" altLang="en-US" sz="1600" dirty="0">
                <a:latin typeface="Arial" panose="020B0604020202020204" pitchFamily="34" charset="0"/>
              </a:rPr>
              <a:t>this game, you will need: a willow stick about three feet long and the width of your pinky finger, sinew (fishing line could be a good alternative), and a metal ring (or a stick tied into a ring). This game was used to develop hand-eye coordination on both sides of the body by switching playing </a:t>
            </a:r>
            <a:r>
              <a:rPr lang="en-US" altLang="en-US" sz="1600" dirty="0" smtClean="0">
                <a:latin typeface="Arial" panose="020B0604020202020204" pitchFamily="34" charset="0"/>
              </a:rPr>
              <a:t>hands.</a:t>
            </a:r>
          </a:p>
          <a:p>
            <a:pPr eaLnBrk="0" hangingPunct="0">
              <a:spcBef>
                <a:spcPct val="0"/>
              </a:spcBef>
            </a:pPr>
            <a:r>
              <a:rPr lang="en-US" altLang="en-US" sz="1600" dirty="0" smtClean="0">
                <a:latin typeface="Arial" panose="020B0604020202020204" pitchFamily="34" charset="0"/>
              </a:rPr>
              <a:t>Once </a:t>
            </a:r>
            <a:r>
              <a:rPr lang="en-US" altLang="en-US" sz="1600" dirty="0">
                <a:latin typeface="Arial" panose="020B0604020202020204" pitchFamily="34" charset="0"/>
              </a:rPr>
              <a:t>put together, as shown in image A above, the goal is to place the ring over the end of the stick. </a:t>
            </a:r>
            <a:endParaRPr lang="en-US" altLang="en-US" sz="1600" dirty="0" smtClean="0">
              <a:latin typeface="Arial" panose="020B0604020202020204" pitchFamily="34" charset="0"/>
            </a:endParaRPr>
          </a:p>
          <a:p>
            <a:pPr eaLnBrk="0" hangingPunct="0">
              <a:spcBef>
                <a:spcPct val="0"/>
              </a:spcBef>
            </a:pPr>
            <a:r>
              <a:rPr lang="en-US" altLang="en-US" sz="1600" dirty="0" smtClean="0">
                <a:latin typeface="Arial" panose="020B0604020202020204" pitchFamily="34" charset="0"/>
              </a:rPr>
              <a:t>First</a:t>
            </a:r>
            <a:r>
              <a:rPr lang="en-US" altLang="en-US" sz="1600" dirty="0">
                <a:latin typeface="Arial" panose="020B0604020202020204" pitchFamily="34" charset="0"/>
              </a:rPr>
              <a:t>, hold the stick with your dominant hand. </a:t>
            </a:r>
            <a:r>
              <a:rPr lang="en-US" altLang="en-US" sz="1600" dirty="0" smtClean="0">
                <a:latin typeface="Arial" panose="020B0604020202020204" pitchFamily="34" charset="0"/>
              </a:rPr>
              <a:t>Using </a:t>
            </a:r>
            <a:r>
              <a:rPr lang="en-US" altLang="en-US" sz="1600" dirty="0">
                <a:latin typeface="Arial" panose="020B0604020202020204" pitchFamily="34" charset="0"/>
              </a:rPr>
              <a:t>a scooping motion, try to catch the ring with the end of your stick, as shown in image B above. </a:t>
            </a:r>
            <a:endParaRPr lang="en-US" altLang="en-US" sz="1600" dirty="0" smtClean="0">
              <a:latin typeface="Arial" panose="020B0604020202020204" pitchFamily="34" charset="0"/>
            </a:endParaRPr>
          </a:p>
          <a:p>
            <a:pPr eaLnBrk="0" hangingPunct="0">
              <a:spcBef>
                <a:spcPct val="0"/>
              </a:spcBef>
            </a:pPr>
            <a:r>
              <a:rPr lang="en-US" altLang="en-US" sz="1600" dirty="0" smtClean="0">
                <a:latin typeface="Arial" panose="020B0604020202020204" pitchFamily="34" charset="0"/>
              </a:rPr>
              <a:t>For </a:t>
            </a:r>
            <a:r>
              <a:rPr lang="en-US" altLang="en-US" sz="1600" dirty="0">
                <a:latin typeface="Arial" panose="020B0604020202020204" pitchFamily="34" charset="0"/>
              </a:rPr>
              <a:t>a challenge, use your non-dominant hand, or put a smaller or larger size ring at the end of your stick. </a:t>
            </a:r>
          </a:p>
          <a:p>
            <a:endParaRPr lang="en-US" sz="1600" dirty="0"/>
          </a:p>
        </p:txBody>
      </p:sp>
      <p:pic>
        <p:nvPicPr>
          <p:cNvPr id="7" name="Picture 2" descr="Ring the stick diagram. Left: A stick with a string and a loose ring tied to the end of it. Right: The same stick with the ring flipped around and secured around the stick."/>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81600" y="1557337"/>
            <a:ext cx="3760071" cy="299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44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Games</a:t>
            </a:r>
            <a:endParaRPr lang="en-US" dirty="0"/>
          </a:p>
        </p:txBody>
      </p:sp>
      <p:sp>
        <p:nvSpPr>
          <p:cNvPr id="3" name="Content Placeholder 2"/>
          <p:cNvSpPr>
            <a:spLocks noGrp="1"/>
          </p:cNvSpPr>
          <p:nvPr>
            <p:ph idx="1"/>
          </p:nvPr>
        </p:nvSpPr>
        <p:spPr>
          <a:xfrm>
            <a:off x="457200" y="1557338"/>
            <a:ext cx="8362950" cy="5224462"/>
          </a:xfrm>
        </p:spPr>
        <p:txBody>
          <a:bodyPr/>
          <a:lstStyle/>
          <a:p>
            <a:pPr marL="0" indent="0">
              <a:buNone/>
            </a:pPr>
            <a:r>
              <a:rPr lang="en-US" sz="1800" b="1" dirty="0"/>
              <a:t>Keeper of the Fire</a:t>
            </a:r>
          </a:p>
          <a:p>
            <a:r>
              <a:rPr lang="en-US" sz="1600" dirty="0"/>
              <a:t>This game was played by many native tribes in the plains, woodland, and </a:t>
            </a:r>
            <a:r>
              <a:rPr lang="en-US" sz="1600" dirty="0" smtClean="0"/>
              <a:t>coastal areas </a:t>
            </a:r>
            <a:r>
              <a:rPr lang="en-US" sz="1600" dirty="0"/>
              <a:t>of the continent. This one teaches stealth and keen listening skills, which </a:t>
            </a:r>
            <a:r>
              <a:rPr lang="en-US" sz="1600" dirty="0" smtClean="0"/>
              <a:t>were other </a:t>
            </a:r>
            <a:r>
              <a:rPr lang="en-US" sz="1600" dirty="0"/>
              <a:t>important skills for survival in the wild.</a:t>
            </a:r>
          </a:p>
          <a:p>
            <a:r>
              <a:rPr lang="en-US" sz="1600" dirty="0"/>
              <a:t>This game can be played indoors or outdoors, and all you need is a blindfold </a:t>
            </a:r>
            <a:r>
              <a:rPr lang="en-US" sz="1600" dirty="0" smtClean="0"/>
              <a:t>and three </a:t>
            </a:r>
            <a:r>
              <a:rPr lang="en-US" sz="1600" dirty="0"/>
              <a:t>items representing firewood. Craft sticks bundled with yarn or even paint </a:t>
            </a:r>
            <a:r>
              <a:rPr lang="en-US" sz="1600" dirty="0" smtClean="0"/>
              <a:t>stir sticks </a:t>
            </a:r>
            <a:r>
              <a:rPr lang="en-US" sz="1600" dirty="0"/>
              <a:t>work fine. </a:t>
            </a:r>
            <a:endParaRPr lang="en-US" sz="1600" dirty="0" smtClean="0"/>
          </a:p>
          <a:p>
            <a:r>
              <a:rPr lang="en-US" sz="1600" dirty="0" smtClean="0"/>
              <a:t>The </a:t>
            </a:r>
            <a:r>
              <a:rPr lang="en-US" sz="1600" dirty="0"/>
              <a:t>“chief” (best if it’s an adult) will place the wood in front of </a:t>
            </a:r>
            <a:r>
              <a:rPr lang="en-US" sz="1600" dirty="0" smtClean="0"/>
              <a:t>the Fire </a:t>
            </a:r>
            <a:r>
              <a:rPr lang="en-US" sz="1600" dirty="0"/>
              <a:t>Keeper, who is seated on his or her knees, hands on lap, and blindfolded. </a:t>
            </a:r>
            <a:r>
              <a:rPr lang="en-US" sz="1600" dirty="0" smtClean="0"/>
              <a:t>The rest </a:t>
            </a:r>
            <a:r>
              <a:rPr lang="en-US" sz="1600" dirty="0"/>
              <a:t>of the players, the Wood Gatherers, will be seated a distance away. The </a:t>
            </a:r>
            <a:r>
              <a:rPr lang="en-US" sz="1600" dirty="0" smtClean="0"/>
              <a:t>chief declares</a:t>
            </a:r>
            <a:r>
              <a:rPr lang="en-US" sz="1600" dirty="0"/>
              <a:t>, “Wood Gatherers, we need wood!”, and points to one of the </a:t>
            </a:r>
            <a:r>
              <a:rPr lang="en-US" sz="1600" dirty="0" smtClean="0"/>
              <a:t>wood gatherers</a:t>
            </a:r>
            <a:r>
              <a:rPr lang="en-US" sz="1600" dirty="0"/>
              <a:t>, whose job it is to stealthily creep up on the Fire Keeper and steal his </a:t>
            </a:r>
            <a:r>
              <a:rPr lang="en-US" sz="1600" dirty="0" smtClean="0"/>
              <a:t>wood without </a:t>
            </a:r>
            <a:r>
              <a:rPr lang="en-US" sz="1600" dirty="0"/>
              <a:t>being detected and tagged by the Fire Keeper. One point per wood </a:t>
            </a:r>
            <a:r>
              <a:rPr lang="en-US" sz="1600" dirty="0" smtClean="0"/>
              <a:t>piece collected</a:t>
            </a:r>
            <a:r>
              <a:rPr lang="en-US" sz="1600" dirty="0"/>
              <a:t>. Wood gatherers may not “rush” the Fire Keeper, as the object is stealth</a:t>
            </a:r>
            <a:r>
              <a:rPr lang="en-US" sz="1600" dirty="0" smtClean="0"/>
              <a:t>, and </a:t>
            </a:r>
            <a:r>
              <a:rPr lang="en-US" sz="1600" dirty="0"/>
              <a:t>the Fire Keeper may only remove his or her hand from her lap to attempt to </a:t>
            </a:r>
            <a:r>
              <a:rPr lang="en-US" sz="1600" dirty="0" smtClean="0"/>
              <a:t>tag a </a:t>
            </a:r>
            <a:r>
              <a:rPr lang="en-US" sz="1600" dirty="0"/>
              <a:t>Wood Gatherer</a:t>
            </a:r>
            <a:r>
              <a:rPr lang="en-US" sz="1600" dirty="0" smtClean="0"/>
              <a:t>. When </a:t>
            </a:r>
            <a:r>
              <a:rPr lang="en-US" sz="1600" dirty="0"/>
              <a:t>the Wood Gatherer’s turn is finished, he or she may play the role of the </a:t>
            </a:r>
            <a:r>
              <a:rPr lang="en-US" sz="1600" dirty="0" smtClean="0"/>
              <a:t>Fire Keeper</a:t>
            </a:r>
            <a:r>
              <a:rPr lang="en-US" sz="1600" dirty="0"/>
              <a:t>.</a:t>
            </a:r>
          </a:p>
        </p:txBody>
      </p:sp>
    </p:spTree>
    <p:extLst>
      <p:ext uri="{BB962C8B-B14F-4D97-AF65-F5344CB8AC3E}">
        <p14:creationId xmlns:p14="http://schemas.microsoft.com/office/powerpoint/2010/main" val="282198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t>
            </a:r>
            <a:endParaRPr lang="en-US" dirty="0"/>
          </a:p>
        </p:txBody>
      </p:sp>
      <p:sp>
        <p:nvSpPr>
          <p:cNvPr id="3" name="Content Placeholder 2"/>
          <p:cNvSpPr>
            <a:spLocks noGrp="1"/>
          </p:cNvSpPr>
          <p:nvPr>
            <p:ph idx="1"/>
          </p:nvPr>
        </p:nvSpPr>
        <p:spPr/>
        <p:txBody>
          <a:bodyPr/>
          <a:lstStyle/>
          <a:p>
            <a:pPr>
              <a:buFont typeface="+mj-lt"/>
              <a:buAutoNum type="arabicPeriod" startAt="5"/>
            </a:pPr>
            <a:r>
              <a:rPr lang="en-US" sz="1800" dirty="0"/>
              <a:t>Do ONE of the following: </a:t>
            </a:r>
          </a:p>
          <a:p>
            <a:pPr lvl="1">
              <a:buFont typeface="+mj-lt"/>
              <a:buAutoNum type="alphaLcPeriod"/>
            </a:pPr>
            <a:r>
              <a:rPr lang="en-US" sz="1400" b="0" dirty="0"/>
              <a:t>Write or briefly describe how life might have been different for the European settlers if there had been no native Americans to meet them when they came to this continent.</a:t>
            </a:r>
          </a:p>
          <a:p>
            <a:pPr lvl="1">
              <a:buFont typeface="+mj-lt"/>
              <a:buAutoNum type="alphaLcPeriod"/>
            </a:pPr>
            <a:r>
              <a:rPr lang="en-US" sz="1400" b="0" dirty="0"/>
              <a:t>Sing two songs in an Indian language. Explain their meanings. </a:t>
            </a:r>
          </a:p>
          <a:p>
            <a:pPr lvl="1">
              <a:buFont typeface="+mj-lt"/>
              <a:buAutoNum type="alphaLcPeriod"/>
            </a:pPr>
            <a:r>
              <a:rPr lang="en-US" sz="1400" b="0" dirty="0"/>
              <a:t>Learn in an Indian language at least 25 common terms and their meanings.</a:t>
            </a:r>
          </a:p>
          <a:p>
            <a:pPr lvl="1">
              <a:buFont typeface="+mj-lt"/>
              <a:buAutoNum type="alphaLcPeriod"/>
            </a:pPr>
            <a:r>
              <a:rPr lang="en-US" sz="1400" b="0" dirty="0">
                <a:solidFill>
                  <a:srgbClr val="C00000"/>
                </a:solidFill>
              </a:rPr>
              <a:t>Show 25 signs in Indian sign language. Include those that will help you ask for water, for food, and where the path or road leads.</a:t>
            </a:r>
          </a:p>
          <a:p>
            <a:pPr lvl="1">
              <a:buFont typeface="+mj-lt"/>
              <a:buAutoNum type="alphaLcPeriod"/>
            </a:pPr>
            <a:r>
              <a:rPr lang="en-US" sz="1400" b="0" dirty="0"/>
              <a:t>Learn an Indian story of up to 300 words (or several shorter stories adding up to no more than 300 words). Tell the story or stories at a Scout gathering or campfire.</a:t>
            </a:r>
          </a:p>
          <a:p>
            <a:pPr lvl="1">
              <a:buFont typeface="+mj-lt"/>
              <a:buAutoNum type="alphaLcPeriod"/>
            </a:pPr>
            <a:r>
              <a:rPr lang="en-US" sz="1400" b="0" dirty="0"/>
              <a:t>Write or tell about eight things adopted by others from American Indians.</a:t>
            </a:r>
          </a:p>
          <a:p>
            <a:pPr lvl="1">
              <a:buFont typeface="+mj-lt"/>
              <a:buAutoNum type="alphaLcPeriod"/>
            </a:pPr>
            <a:r>
              <a:rPr lang="en-US" sz="1400" b="0" dirty="0"/>
              <a:t>Learn 25 Indian place names. Tell their origins and meanings. </a:t>
            </a:r>
          </a:p>
          <a:p>
            <a:pPr lvl="1">
              <a:buFont typeface="+mj-lt"/>
              <a:buAutoNum type="alphaLcPeriod"/>
            </a:pPr>
            <a:r>
              <a:rPr lang="en-US" sz="1400" b="0" dirty="0"/>
              <a:t>Name five well-known American Indian leaders, either from the past or people of today. Give their tribes or nations. Describe what they did or do now that makes them notable.</a:t>
            </a:r>
          </a:p>
          <a:p>
            <a:pPr lvl="1">
              <a:buFont typeface="+mj-lt"/>
              <a:buAutoNum type="alphaLcPeriod"/>
            </a:pPr>
            <a:r>
              <a:rPr lang="en-US" sz="1400" b="0" dirty="0"/>
              <a:t>Attend a contemporary American Indian gathering. Discuss with your counselor what you learned and observed. Include in your discussion any singing, dancing, drumming, and the various men's and women's dance styles you saw.</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48" y="192088"/>
            <a:ext cx="914400" cy="933450"/>
          </a:xfrm>
          <a:prstGeom prst="rect">
            <a:avLst/>
          </a:prstGeom>
        </p:spPr>
      </p:pic>
    </p:spTree>
    <p:extLst>
      <p:ext uri="{BB962C8B-B14F-4D97-AF65-F5344CB8AC3E}">
        <p14:creationId xmlns:p14="http://schemas.microsoft.com/office/powerpoint/2010/main" val="885028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813"/>
            <a:ext cx="7354888" cy="508000"/>
          </a:xfrm>
        </p:spPr>
        <p:txBody>
          <a:bodyPr/>
          <a:lstStyle/>
          <a:p>
            <a:r>
              <a:rPr lang="en-US" dirty="0" smtClean="0"/>
              <a:t>Native American Sign Language</a:t>
            </a:r>
            <a:endParaRPr lang="en-US" dirty="0"/>
          </a:p>
        </p:txBody>
      </p:sp>
      <p:sp>
        <p:nvSpPr>
          <p:cNvPr id="5" name="Content Placeholder 4"/>
          <p:cNvSpPr>
            <a:spLocks noGrp="1"/>
          </p:cNvSpPr>
          <p:nvPr>
            <p:ph sz="half" idx="1"/>
          </p:nvPr>
        </p:nvSpPr>
        <p:spPr>
          <a:xfrm>
            <a:off x="457200" y="1557338"/>
            <a:ext cx="4572000" cy="4826000"/>
          </a:xfrm>
        </p:spPr>
        <p:txBody>
          <a:bodyPr/>
          <a:lstStyle/>
          <a:p>
            <a:endParaRPr lang="en-US" sz="1800" dirty="0"/>
          </a:p>
          <a:p>
            <a:r>
              <a:rPr lang="en-US" sz="1800" dirty="0" smtClean="0"/>
              <a:t>Download the </a:t>
            </a:r>
            <a:r>
              <a:rPr lang="en-US" sz="1800" b="1" dirty="0" smtClean="0"/>
              <a:t>Native </a:t>
            </a:r>
            <a:r>
              <a:rPr lang="en-US" sz="1800" b="1" dirty="0"/>
              <a:t>American/American Indian Sign Language Guide </a:t>
            </a:r>
            <a:r>
              <a:rPr lang="en-US" sz="1800" dirty="0" smtClean="0"/>
              <a:t>that accompanies this presentation to facilitate the learning of Native American sign language.</a:t>
            </a:r>
            <a:endParaRPr lang="en-US" sz="1800" dirty="0"/>
          </a:p>
        </p:txBody>
      </p:sp>
      <p:pic>
        <p:nvPicPr>
          <p:cNvPr id="9" name="Content Placeholder 8"/>
          <p:cNvPicPr>
            <a:picLocks noGrp="1" noChangeAspect="1"/>
          </p:cNvPicPr>
          <p:nvPr>
            <p:ph sz="half" idx="2"/>
          </p:nvPr>
        </p:nvPicPr>
        <p:blipFill>
          <a:blip r:embed="rId2"/>
          <a:stretch>
            <a:fillRect/>
          </a:stretch>
        </p:blipFill>
        <p:spPr>
          <a:xfrm>
            <a:off x="4876800" y="1557338"/>
            <a:ext cx="3458468" cy="4826000"/>
          </a:xfrm>
          <a:prstGeom prst="rect">
            <a:avLst/>
          </a:prstGeom>
        </p:spPr>
      </p:pic>
    </p:spTree>
    <p:extLst>
      <p:ext uri="{BB962C8B-B14F-4D97-AF65-F5344CB8AC3E}">
        <p14:creationId xmlns:p14="http://schemas.microsoft.com/office/powerpoint/2010/main" val="1704040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5</a:t>
            </a:r>
            <a:endParaRPr lang="en-US" dirty="0"/>
          </a:p>
        </p:txBody>
      </p:sp>
      <p:sp>
        <p:nvSpPr>
          <p:cNvPr id="3" name="Content Placeholder 2"/>
          <p:cNvSpPr>
            <a:spLocks noGrp="1"/>
          </p:cNvSpPr>
          <p:nvPr>
            <p:ph idx="1"/>
          </p:nvPr>
        </p:nvSpPr>
        <p:spPr/>
        <p:txBody>
          <a:bodyPr/>
          <a:lstStyle/>
          <a:p>
            <a:pPr>
              <a:buFont typeface="+mj-lt"/>
              <a:buAutoNum type="arabicPeriod" startAt="5"/>
            </a:pPr>
            <a:r>
              <a:rPr lang="en-US" sz="1800" dirty="0"/>
              <a:t>Do ONE of the following: </a:t>
            </a:r>
          </a:p>
          <a:p>
            <a:pPr lvl="1">
              <a:buFont typeface="+mj-lt"/>
              <a:buAutoNum type="alphaLcPeriod"/>
            </a:pPr>
            <a:r>
              <a:rPr lang="en-US" sz="1400" b="0" dirty="0"/>
              <a:t>Write or briefly describe how life might have been different for the European settlers if there had been no native Americans to meet them when they came to this continent.</a:t>
            </a:r>
          </a:p>
          <a:p>
            <a:pPr lvl="1">
              <a:buFont typeface="+mj-lt"/>
              <a:buAutoNum type="alphaLcPeriod"/>
            </a:pPr>
            <a:r>
              <a:rPr lang="en-US" sz="1400" b="0" dirty="0"/>
              <a:t>Sing two songs in an Indian language. Explain their meanings. </a:t>
            </a:r>
          </a:p>
          <a:p>
            <a:pPr lvl="1">
              <a:buFont typeface="+mj-lt"/>
              <a:buAutoNum type="alphaLcPeriod"/>
            </a:pPr>
            <a:r>
              <a:rPr lang="en-US" sz="1400" b="0" dirty="0"/>
              <a:t>Learn in an Indian language at least 25 common terms and their meanings.</a:t>
            </a:r>
          </a:p>
          <a:p>
            <a:pPr lvl="1">
              <a:buFont typeface="+mj-lt"/>
              <a:buAutoNum type="alphaLcPeriod"/>
            </a:pPr>
            <a:r>
              <a:rPr lang="en-US" sz="1400" b="0" dirty="0"/>
              <a:t>Show 25 signs in Indian sign language. Include those that will help you ask for water, for food, and where the path or road leads.</a:t>
            </a:r>
          </a:p>
          <a:p>
            <a:pPr lvl="1">
              <a:buFont typeface="+mj-lt"/>
              <a:buAutoNum type="alphaLcPeriod"/>
            </a:pPr>
            <a:r>
              <a:rPr lang="en-US" sz="1400" b="0" dirty="0">
                <a:solidFill>
                  <a:srgbClr val="C00000"/>
                </a:solidFill>
              </a:rPr>
              <a:t>Learn an Indian story of up to 300 words (or several shorter stories adding up to no more than 300 words). Tell the story or stories at a Scout gathering or campfire.</a:t>
            </a:r>
          </a:p>
          <a:p>
            <a:pPr lvl="1">
              <a:buFont typeface="+mj-lt"/>
              <a:buAutoNum type="alphaLcPeriod"/>
            </a:pPr>
            <a:r>
              <a:rPr lang="en-US" sz="1400" b="0" dirty="0"/>
              <a:t>Write or tell about eight things adopted by others from American Indians.</a:t>
            </a:r>
          </a:p>
          <a:p>
            <a:pPr lvl="1">
              <a:buFont typeface="+mj-lt"/>
              <a:buAutoNum type="alphaLcPeriod"/>
            </a:pPr>
            <a:r>
              <a:rPr lang="en-US" sz="1400" b="0" dirty="0"/>
              <a:t>Learn 25 Indian place names. Tell their origins and meanings. </a:t>
            </a:r>
          </a:p>
          <a:p>
            <a:pPr lvl="1">
              <a:buFont typeface="+mj-lt"/>
              <a:buAutoNum type="alphaLcPeriod"/>
            </a:pPr>
            <a:r>
              <a:rPr lang="en-US" sz="1400" b="0" dirty="0"/>
              <a:t>Name five well-known American Indian leaders, either from the past or people of today. Give their tribes or nations. Describe what they did or do now that makes them notable.</a:t>
            </a:r>
          </a:p>
          <a:p>
            <a:pPr lvl="1">
              <a:buFont typeface="+mj-lt"/>
              <a:buAutoNum type="alphaLcPeriod"/>
            </a:pPr>
            <a:r>
              <a:rPr lang="en-US" sz="1400" b="0" dirty="0"/>
              <a:t>Attend a contemporary American Indian gathering. Discuss with your counselor what you learned and observed. Include in your discussion any singing, dancing, drumming, and the various men's and women's dance styles you saw.</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48" y="192088"/>
            <a:ext cx="914400" cy="933450"/>
          </a:xfrm>
          <a:prstGeom prst="rect">
            <a:avLst/>
          </a:prstGeom>
        </p:spPr>
      </p:pic>
    </p:spTree>
    <p:extLst>
      <p:ext uri="{BB962C8B-B14F-4D97-AF65-F5344CB8AC3E}">
        <p14:creationId xmlns:p14="http://schemas.microsoft.com/office/powerpoint/2010/main" val="818553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8077200" cy="508000"/>
          </a:xfrm>
        </p:spPr>
        <p:txBody>
          <a:bodyPr/>
          <a:lstStyle/>
          <a:p>
            <a:r>
              <a:rPr lang="en-US" sz="2800" dirty="0" smtClean="0"/>
              <a:t>Native American Stories, Myths, and Legends</a:t>
            </a:r>
            <a:endParaRPr lang="en-US" sz="2800" dirty="0"/>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557338"/>
            <a:ext cx="3744912" cy="2421709"/>
          </a:xfrm>
        </p:spPr>
      </p:pic>
      <p:sp>
        <p:nvSpPr>
          <p:cNvPr id="8" name="Content Placeholder 7"/>
          <p:cNvSpPr>
            <a:spLocks noGrp="1"/>
          </p:cNvSpPr>
          <p:nvPr>
            <p:ph sz="half" idx="2"/>
          </p:nvPr>
        </p:nvSpPr>
        <p:spPr>
          <a:xfrm>
            <a:off x="4419600" y="1557338"/>
            <a:ext cx="4400550" cy="4826000"/>
          </a:xfrm>
        </p:spPr>
        <p:txBody>
          <a:bodyPr/>
          <a:lstStyle/>
          <a:p>
            <a:r>
              <a:rPr lang="en-US" sz="1800" dirty="0"/>
              <a:t>Download the </a:t>
            </a:r>
            <a:r>
              <a:rPr lang="en-US" sz="1800" b="1" dirty="0"/>
              <a:t>Native American Stories, Myths, and Legends </a:t>
            </a:r>
            <a:r>
              <a:rPr lang="en-US" sz="1800" dirty="0"/>
              <a:t>that accompanies this presentation to learn a Native American story to share at a Scout gathering or a campfire.</a:t>
            </a:r>
          </a:p>
          <a:p>
            <a:endParaRPr lang="en-US" sz="1800" dirty="0"/>
          </a:p>
        </p:txBody>
      </p:sp>
    </p:spTree>
    <p:extLst>
      <p:ext uri="{BB962C8B-B14F-4D97-AF65-F5344CB8AC3E}">
        <p14:creationId xmlns:p14="http://schemas.microsoft.com/office/powerpoint/2010/main" val="417613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Native American Cultural Areas</a:t>
            </a:r>
            <a:endParaRPr lang="en-US" dirty="0"/>
          </a:p>
        </p:txBody>
      </p:sp>
      <p:sp>
        <p:nvSpPr>
          <p:cNvPr id="6" name="Content Placeholder 5"/>
          <p:cNvSpPr>
            <a:spLocks noGrp="1"/>
          </p:cNvSpPr>
          <p:nvPr>
            <p:ph sz="half" idx="2"/>
          </p:nvPr>
        </p:nvSpPr>
        <p:spPr>
          <a:xfrm>
            <a:off x="316352" y="1600200"/>
            <a:ext cx="3950847" cy="4826000"/>
          </a:xfrm>
        </p:spPr>
        <p:txBody>
          <a:bodyPr/>
          <a:lstStyle/>
          <a:p>
            <a:r>
              <a:rPr lang="en-US" sz="1600" dirty="0"/>
              <a:t>Many thousands of years before Christopher Columbus’ ships landed in the Bahamas, a different group of people discovered America: the </a:t>
            </a:r>
            <a:r>
              <a:rPr lang="en-US" sz="1600" dirty="0" smtClean="0"/>
              <a:t>ancestors </a:t>
            </a:r>
            <a:r>
              <a:rPr lang="en-US" sz="1600" dirty="0"/>
              <a:t>of modern Native Americans who hiked over a “land bridge” from Asia to what is now Alaska more than </a:t>
            </a:r>
            <a:r>
              <a:rPr lang="en-US" sz="1600" dirty="0" smtClean="0"/>
              <a:t>12,000 years ago</a:t>
            </a:r>
          </a:p>
          <a:p>
            <a:r>
              <a:rPr lang="en-US" sz="1600" dirty="0"/>
              <a:t>As time passed, these migrants and their descendants pushed south and east, adapting as they went. </a:t>
            </a:r>
          </a:p>
          <a:p>
            <a:r>
              <a:rPr lang="en-US" sz="1600" dirty="0"/>
              <a:t>In order to keep track of these diverse groups, anthropologists and geographers have divided them into “culture areas,” or rough groupings of contiguous peoples who shared similar habitats and characteristics. </a:t>
            </a:r>
          </a:p>
        </p:txBody>
      </p:sp>
      <p:sp>
        <p:nvSpPr>
          <p:cNvPr id="3" name="Rectangle 2"/>
          <p:cNvSpPr/>
          <p:nvPr/>
        </p:nvSpPr>
        <p:spPr>
          <a:xfrm>
            <a:off x="4286815" y="5523108"/>
            <a:ext cx="4724400" cy="1077218"/>
          </a:xfrm>
          <a:prstGeom prst="rect">
            <a:avLst/>
          </a:prstGeom>
        </p:spPr>
        <p:txBody>
          <a:bodyPr wrap="square">
            <a:spAutoFit/>
          </a:bodyPr>
          <a:lstStyle/>
          <a:p>
            <a:r>
              <a:rPr lang="en-US" sz="1600" dirty="0"/>
              <a:t>10 separate culture areas: the Arctic, the Subarctic, the </a:t>
            </a:r>
            <a:r>
              <a:rPr lang="en-US" sz="1600" dirty="0" smtClean="0"/>
              <a:t>Eastern Woodlands, </a:t>
            </a:r>
            <a:r>
              <a:rPr lang="en-US" sz="1600" dirty="0"/>
              <a:t>the Southeast, the Plains, the Southwest, the Great Basin, California, the Northwest Coast and the Plateau.</a:t>
            </a:r>
          </a:p>
        </p:txBody>
      </p:sp>
      <p:pic>
        <p:nvPicPr>
          <p:cNvPr id="5" name="Content Placeholder 4"/>
          <p:cNvPicPr>
            <a:picLocks noGrp="1" noChangeAspect="1"/>
          </p:cNvPicPr>
          <p:nvPr>
            <p:ph sz="half" idx="1"/>
          </p:nvPr>
        </p:nvPicPr>
        <p:blipFill>
          <a:blip r:embed="rId2"/>
          <a:stretch>
            <a:fillRect/>
          </a:stretch>
        </p:blipFill>
        <p:spPr>
          <a:xfrm>
            <a:off x="4343400" y="1600200"/>
            <a:ext cx="4511644" cy="3933470"/>
          </a:xfrm>
          <a:prstGeom prst="rect">
            <a:avLst/>
          </a:prstGeom>
        </p:spPr>
      </p:pic>
    </p:spTree>
    <p:extLst>
      <p:ext uri="{BB962C8B-B14F-4D97-AF65-F5344CB8AC3E}">
        <p14:creationId xmlns:p14="http://schemas.microsoft.com/office/powerpoint/2010/main" val="3990171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Arctic </a:t>
            </a:r>
            <a:r>
              <a:rPr lang="en-US" dirty="0" smtClean="0"/>
              <a:t>Culture Area</a:t>
            </a:r>
            <a:endParaRPr lang="en-US" dirty="0"/>
          </a:p>
        </p:txBody>
      </p:sp>
      <p:sp>
        <p:nvSpPr>
          <p:cNvPr id="5" name="Content Placeholder 4"/>
          <p:cNvSpPr>
            <a:spLocks noGrp="1"/>
          </p:cNvSpPr>
          <p:nvPr>
            <p:ph sz="half" idx="1"/>
          </p:nvPr>
        </p:nvSpPr>
        <p:spPr>
          <a:xfrm>
            <a:off x="457200" y="1557338"/>
            <a:ext cx="4876800" cy="5072062"/>
          </a:xfrm>
        </p:spPr>
        <p:txBody>
          <a:bodyPr/>
          <a:lstStyle/>
          <a:p>
            <a:pPr eaLnBrk="0" hangingPunct="0">
              <a:spcBef>
                <a:spcPct val="0"/>
              </a:spcBef>
            </a:pPr>
            <a:r>
              <a:rPr lang="en-US" sz="1600" dirty="0"/>
              <a:t>The Arctic culture area, a cold, flat, treeless </a:t>
            </a:r>
            <a:r>
              <a:rPr lang="en-US" sz="1600" dirty="0" smtClean="0"/>
              <a:t>region </a:t>
            </a:r>
            <a:r>
              <a:rPr lang="en-US" sz="1600" dirty="0"/>
              <a:t>near the Arctic Circle in present-day Alaska, Canada and Greenland, was home to the Inuit and the Aleut. </a:t>
            </a:r>
            <a:endParaRPr lang="en-US" sz="1600" dirty="0" smtClean="0"/>
          </a:p>
          <a:p>
            <a:pPr eaLnBrk="0" hangingPunct="0">
              <a:spcBef>
                <a:spcPct val="0"/>
              </a:spcBef>
            </a:pPr>
            <a:r>
              <a:rPr lang="en-US" sz="1600" dirty="0" smtClean="0"/>
              <a:t>Both </a:t>
            </a:r>
            <a:r>
              <a:rPr lang="en-US" sz="1600" dirty="0"/>
              <a:t>groups </a:t>
            </a:r>
            <a:r>
              <a:rPr lang="en-US" sz="1600" dirty="0" smtClean="0"/>
              <a:t>spoke dialects from the </a:t>
            </a:r>
            <a:r>
              <a:rPr lang="en-US" sz="1600" dirty="0"/>
              <a:t>Eskimo-Aleut language family. </a:t>
            </a:r>
            <a:endParaRPr lang="en-US" sz="1600" dirty="0" smtClean="0"/>
          </a:p>
          <a:p>
            <a:pPr eaLnBrk="0" hangingPunct="0">
              <a:spcBef>
                <a:spcPct val="0"/>
              </a:spcBef>
            </a:pPr>
            <a:r>
              <a:rPr lang="en-US" sz="1600" dirty="0" smtClean="0"/>
              <a:t>The </a:t>
            </a:r>
            <a:r>
              <a:rPr lang="en-US" sz="1600" dirty="0"/>
              <a:t>Arctic’s population was </a:t>
            </a:r>
            <a:r>
              <a:rPr lang="en-US" sz="1600" dirty="0" smtClean="0"/>
              <a:t>small </a:t>
            </a:r>
            <a:r>
              <a:rPr lang="en-US" sz="1600" dirty="0"/>
              <a:t>and scattered. </a:t>
            </a:r>
            <a:endParaRPr lang="en-US" sz="1600" dirty="0" smtClean="0"/>
          </a:p>
          <a:p>
            <a:pPr lvl="1" eaLnBrk="0" hangingPunct="0">
              <a:spcBef>
                <a:spcPct val="0"/>
              </a:spcBef>
            </a:pPr>
            <a:r>
              <a:rPr lang="en-US" sz="1400" b="0" dirty="0" smtClean="0"/>
              <a:t>The </a:t>
            </a:r>
            <a:r>
              <a:rPr lang="en-US" sz="1400" b="0" dirty="0"/>
              <a:t>Inuit in the northern part of the region, were nomads, following seals, polar bears and other game as they migrated across the tundra. In the southern part of the region, the Aleut were a bit more settled, living in small fishing villages along the shore</a:t>
            </a:r>
            <a:r>
              <a:rPr lang="en-US" sz="1400" b="0" dirty="0" smtClean="0"/>
              <a:t>.</a:t>
            </a:r>
          </a:p>
          <a:p>
            <a:pPr eaLnBrk="0" hangingPunct="0">
              <a:spcBef>
                <a:spcPct val="0"/>
              </a:spcBef>
            </a:pPr>
            <a:r>
              <a:rPr lang="en-US" sz="1600" dirty="0"/>
              <a:t>The Inuit and Aleut </a:t>
            </a:r>
            <a:r>
              <a:rPr lang="en-US" sz="1600" dirty="0" smtClean="0"/>
              <a:t>lived </a:t>
            </a:r>
            <a:r>
              <a:rPr lang="en-US" sz="1600" dirty="0"/>
              <a:t>in dome-shaped houses made of </a:t>
            </a:r>
            <a:r>
              <a:rPr lang="en-US" sz="1600" dirty="0" smtClean="0"/>
              <a:t>sod, timber, or </a:t>
            </a:r>
            <a:r>
              <a:rPr lang="en-US" sz="1600" dirty="0"/>
              <a:t>in the North, ice </a:t>
            </a:r>
            <a:r>
              <a:rPr lang="en-US" sz="1600" dirty="0" smtClean="0"/>
              <a:t>blocks. </a:t>
            </a:r>
          </a:p>
          <a:p>
            <a:pPr eaLnBrk="0" hangingPunct="0">
              <a:spcBef>
                <a:spcPct val="0"/>
              </a:spcBef>
            </a:pPr>
            <a:r>
              <a:rPr lang="en-US" sz="1600" dirty="0" smtClean="0"/>
              <a:t>They </a:t>
            </a:r>
            <a:r>
              <a:rPr lang="en-US" sz="1600" dirty="0"/>
              <a:t>used seal and otter skins to make warm, weatherproof clothing, aerodynamic dogsleds and long, open fishing boats (kayaks in Inuit; baidarkas in Aleut).</a:t>
            </a:r>
            <a:endParaRPr lang="en-US" altLang="en-US" sz="1600"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86400" y="351910"/>
            <a:ext cx="3464334" cy="2004217"/>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261127"/>
            <a:ext cx="3464334" cy="231244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1778" b="8601"/>
          <a:stretch/>
        </p:blipFill>
        <p:spPr>
          <a:xfrm>
            <a:off x="5486400" y="2356127"/>
            <a:ext cx="3464334" cy="1905000"/>
          </a:xfrm>
          <a:prstGeom prst="rect">
            <a:avLst/>
          </a:prstGeom>
        </p:spPr>
      </p:pic>
    </p:spTree>
    <p:extLst>
      <p:ext uri="{BB962C8B-B14F-4D97-AF65-F5344CB8AC3E}">
        <p14:creationId xmlns:p14="http://schemas.microsoft.com/office/powerpoint/2010/main" val="797624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354888" cy="508000"/>
          </a:xfrm>
        </p:spPr>
        <p:txBody>
          <a:bodyPr/>
          <a:lstStyle/>
          <a:p>
            <a:r>
              <a:rPr lang="en-US" dirty="0" smtClean="0"/>
              <a:t>Subarctic Culture Area</a:t>
            </a:r>
            <a:endParaRPr lang="en-US" dirty="0"/>
          </a:p>
        </p:txBody>
      </p:sp>
      <p:sp>
        <p:nvSpPr>
          <p:cNvPr id="5" name="Content Placeholder 4"/>
          <p:cNvSpPr>
            <a:spLocks noGrp="1"/>
          </p:cNvSpPr>
          <p:nvPr>
            <p:ph sz="half" idx="1"/>
          </p:nvPr>
        </p:nvSpPr>
        <p:spPr>
          <a:xfrm>
            <a:off x="457200" y="1557338"/>
            <a:ext cx="4464050" cy="4826000"/>
          </a:xfrm>
        </p:spPr>
        <p:txBody>
          <a:bodyPr/>
          <a:lstStyle/>
          <a:p>
            <a:pPr eaLnBrk="0" hangingPunct="0">
              <a:spcBef>
                <a:spcPct val="0"/>
              </a:spcBef>
            </a:pPr>
            <a:r>
              <a:rPr lang="en-US" altLang="en-US" sz="1600" dirty="0"/>
              <a:t>The Subarctic culture area, mostly composed of swampy, piney forests (taiga) and waterlogged tundra, stretched across much of inland Alaska and Canada. </a:t>
            </a:r>
          </a:p>
          <a:p>
            <a:pPr eaLnBrk="0" hangingPunct="0">
              <a:spcBef>
                <a:spcPct val="0"/>
              </a:spcBef>
            </a:pPr>
            <a:r>
              <a:rPr lang="en-US" altLang="en-US" sz="1600" dirty="0"/>
              <a:t>Scholars have divided the region’s people into two language groups: the Athabaskan speakers at its western end and the Algonquian speakers at its eastern end.</a:t>
            </a:r>
          </a:p>
          <a:p>
            <a:pPr eaLnBrk="0" hangingPunct="0">
              <a:spcBef>
                <a:spcPct val="0"/>
              </a:spcBef>
            </a:pPr>
            <a:r>
              <a:rPr lang="en-US" altLang="en-US" sz="1600" dirty="0"/>
              <a:t>In the Subarctic, travel was difficult—toboggans, snowshoes and lightweight canoes were the primary means of transportation—and population was sparse. </a:t>
            </a:r>
          </a:p>
          <a:p>
            <a:pPr eaLnBrk="0" hangingPunct="0">
              <a:spcBef>
                <a:spcPct val="0"/>
              </a:spcBef>
            </a:pPr>
            <a:r>
              <a:rPr lang="en-US" altLang="en-US" sz="1600" dirty="0"/>
              <a:t>In general, the peoples of the Subarctic did not form large permanent settlements; instead, small family groups stuck together as they traipsed after herds of caribou. </a:t>
            </a:r>
          </a:p>
          <a:p>
            <a:pPr eaLnBrk="0" hangingPunct="0">
              <a:spcBef>
                <a:spcPct val="0"/>
              </a:spcBef>
            </a:pPr>
            <a:r>
              <a:rPr lang="en-US" altLang="en-US" sz="1600" dirty="0"/>
              <a:t>They lived in small, easy-to-move tents and lean-tos, and when it grew too cold to hunt they hunkered into underground dugouts</a:t>
            </a:r>
            <a:r>
              <a:rPr lang="en-US" altLang="en-US" sz="1600" dirty="0" smtClean="0"/>
              <a:t>.</a:t>
            </a:r>
            <a:endParaRPr lang="en-US" altLang="en-US" sz="160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5399" y="1576451"/>
            <a:ext cx="3694221" cy="2573502"/>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4191000"/>
            <a:ext cx="3694221" cy="2069860"/>
          </a:xfrm>
          <a:prstGeom prst="rect">
            <a:avLst/>
          </a:prstGeom>
        </p:spPr>
      </p:pic>
    </p:spTree>
    <p:extLst>
      <p:ext uri="{BB962C8B-B14F-4D97-AF65-F5344CB8AC3E}">
        <p14:creationId xmlns:p14="http://schemas.microsoft.com/office/powerpoint/2010/main" val="1959609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13"/>
            <a:ext cx="7924800" cy="508000"/>
          </a:xfrm>
        </p:spPr>
        <p:txBody>
          <a:bodyPr/>
          <a:lstStyle/>
          <a:p>
            <a:r>
              <a:rPr lang="en-US" dirty="0" smtClean="0"/>
              <a:t>Eastern Woodlands Culture Area</a:t>
            </a:r>
            <a:endParaRPr lang="en-US" dirty="0"/>
          </a:p>
        </p:txBody>
      </p:sp>
      <p:sp>
        <p:nvSpPr>
          <p:cNvPr id="3" name="Content Placeholder 2"/>
          <p:cNvSpPr>
            <a:spLocks noGrp="1"/>
          </p:cNvSpPr>
          <p:nvPr>
            <p:ph sz="half" idx="1"/>
          </p:nvPr>
        </p:nvSpPr>
        <p:spPr>
          <a:xfrm>
            <a:off x="457200" y="1557338"/>
            <a:ext cx="4267200" cy="4826000"/>
          </a:xfrm>
        </p:spPr>
        <p:txBody>
          <a:bodyPr/>
          <a:lstStyle/>
          <a:p>
            <a:r>
              <a:rPr lang="en-US" sz="1600" dirty="0" smtClean="0"/>
              <a:t>The </a:t>
            </a:r>
            <a:r>
              <a:rPr lang="en-US" sz="1600" dirty="0"/>
              <a:t>Northeast culture </a:t>
            </a:r>
            <a:r>
              <a:rPr lang="en-US" sz="1600" dirty="0" smtClean="0"/>
              <a:t>area stretched </a:t>
            </a:r>
            <a:r>
              <a:rPr lang="en-US" sz="1600" dirty="0"/>
              <a:t>from present-day Canada’s Atlantic coast to North Carolina and inland to the Mississippi River valley. </a:t>
            </a:r>
            <a:endParaRPr lang="en-US" sz="1600" dirty="0" smtClean="0"/>
          </a:p>
          <a:p>
            <a:r>
              <a:rPr lang="en-US" sz="1600" dirty="0" smtClean="0"/>
              <a:t>Its </a:t>
            </a:r>
            <a:r>
              <a:rPr lang="en-US" sz="1600" dirty="0"/>
              <a:t>inhabitants were members of two main groups: Iroquoian </a:t>
            </a:r>
            <a:r>
              <a:rPr lang="en-US" sz="1600" dirty="0" smtClean="0"/>
              <a:t>speakers, </a:t>
            </a:r>
            <a:r>
              <a:rPr lang="en-US" sz="1600" dirty="0"/>
              <a:t>most of whom lived along inland rivers and lakes in fortified, politically stable villages, and the more numerous Algonquian speakers </a:t>
            </a:r>
            <a:r>
              <a:rPr lang="en-US" sz="1600" dirty="0" smtClean="0"/>
              <a:t>who </a:t>
            </a:r>
            <a:r>
              <a:rPr lang="en-US" sz="1600" dirty="0"/>
              <a:t>lived in small farming and fishing villages along the ocean. </a:t>
            </a:r>
            <a:endParaRPr lang="en-US" sz="1600" dirty="0" smtClean="0"/>
          </a:p>
          <a:p>
            <a:pPr lvl="1"/>
            <a:r>
              <a:rPr lang="en-US" sz="1400" b="0" dirty="0" smtClean="0"/>
              <a:t>There</a:t>
            </a:r>
            <a:r>
              <a:rPr lang="en-US" sz="1400" b="0" dirty="0"/>
              <a:t>, they grew crops like corn, beans and vegetables.</a:t>
            </a:r>
          </a:p>
          <a:p>
            <a:r>
              <a:rPr lang="en-US" sz="1600" dirty="0"/>
              <a:t>Life in the Northeast culture area was </a:t>
            </a:r>
            <a:r>
              <a:rPr lang="en-US" sz="1600" dirty="0" smtClean="0"/>
              <a:t>fraught </a:t>
            </a:r>
            <a:r>
              <a:rPr lang="en-US" sz="1600" dirty="0"/>
              <a:t>with conflict—the Iroquoian groups tended to be rather aggressive and warlike, and bands and villages outside of their allied confederacies were never safe from their </a:t>
            </a:r>
            <a:r>
              <a:rPr lang="en-US" sz="1600" dirty="0" smtClean="0"/>
              <a:t>raids.</a:t>
            </a:r>
            <a:endParaRPr lang="en-US" sz="16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3333" b="3333"/>
          <a:stretch/>
        </p:blipFill>
        <p:spPr>
          <a:xfrm>
            <a:off x="5029199" y="4114800"/>
            <a:ext cx="3746500" cy="2622550"/>
          </a:xfrm>
          <a:prstGeom prst="rect">
            <a:avLst/>
          </a:prstGeo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29199" y="1524142"/>
            <a:ext cx="3746500" cy="2497666"/>
          </a:xfrm>
        </p:spPr>
      </p:pic>
    </p:spTree>
    <p:extLst>
      <p:ext uri="{BB962C8B-B14F-4D97-AF65-F5344CB8AC3E}">
        <p14:creationId xmlns:p14="http://schemas.microsoft.com/office/powerpoint/2010/main" val="649545134"/>
      </p:ext>
    </p:extLst>
  </p:cSld>
  <p:clrMapOvr>
    <a:masterClrMapping/>
  </p:clrMapOvr>
</p:sld>
</file>

<file path=ppt/theme/theme1.xml><?xml version="1.0" encoding="utf-8"?>
<a:theme xmlns:a="http://schemas.openxmlformats.org/drawingml/2006/main" name="template">
  <a:themeElements>
    <a:clrScheme name="template 10">
      <a:dk1>
        <a:srgbClr val="4D4D4D"/>
      </a:dk1>
      <a:lt1>
        <a:srgbClr val="FFFFFF"/>
      </a:lt1>
      <a:dk2>
        <a:srgbClr val="000000"/>
      </a:dk2>
      <a:lt2>
        <a:srgbClr val="F2B300"/>
      </a:lt2>
      <a:accent1>
        <a:srgbClr val="8E3D00"/>
      </a:accent1>
      <a:accent2>
        <a:srgbClr val="C09B00"/>
      </a:accent2>
      <a:accent3>
        <a:srgbClr val="FFFFFF"/>
      </a:accent3>
      <a:accent4>
        <a:srgbClr val="404040"/>
      </a:accent4>
      <a:accent5>
        <a:srgbClr val="C6AFAA"/>
      </a:accent5>
      <a:accent6>
        <a:srgbClr val="AE8C00"/>
      </a:accent6>
      <a:hlink>
        <a:srgbClr val="DEB400"/>
      </a:hlink>
      <a:folHlink>
        <a:srgbClr val="EAEAEA"/>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111111"/>
        </a:dk1>
        <a:lt1>
          <a:srgbClr val="FFFFFF"/>
        </a:lt1>
        <a:dk2>
          <a:srgbClr val="000000"/>
        </a:dk2>
        <a:lt2>
          <a:srgbClr val="800000"/>
        </a:lt2>
        <a:accent1>
          <a:srgbClr val="CC0000"/>
        </a:accent1>
        <a:accent2>
          <a:srgbClr val="FFFF99"/>
        </a:accent2>
        <a:accent3>
          <a:srgbClr val="FFFFFF"/>
        </a:accent3>
        <a:accent4>
          <a:srgbClr val="0D0D0D"/>
        </a:accent4>
        <a:accent5>
          <a:srgbClr val="E2AAAA"/>
        </a:accent5>
        <a:accent6>
          <a:srgbClr val="E7E78A"/>
        </a:accent6>
        <a:hlink>
          <a:srgbClr val="B2B2B2"/>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111111"/>
        </a:dk1>
        <a:lt1>
          <a:srgbClr val="FFFFFF"/>
        </a:lt1>
        <a:dk2>
          <a:srgbClr val="000000"/>
        </a:dk2>
        <a:lt2>
          <a:srgbClr val="993300"/>
        </a:lt2>
        <a:accent1>
          <a:srgbClr val="FFCC66"/>
        </a:accent1>
        <a:accent2>
          <a:srgbClr val="FF6600"/>
        </a:accent2>
        <a:accent3>
          <a:srgbClr val="FFFFFF"/>
        </a:accent3>
        <a:accent4>
          <a:srgbClr val="0D0D0D"/>
        </a:accent4>
        <a:accent5>
          <a:srgbClr val="FFE2B8"/>
        </a:accent5>
        <a:accent6>
          <a:srgbClr val="E75C00"/>
        </a:accent6>
        <a:hlink>
          <a:srgbClr val="FF9933"/>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111111"/>
        </a:dk1>
        <a:lt1>
          <a:srgbClr val="FFFFFF"/>
        </a:lt1>
        <a:dk2>
          <a:srgbClr val="000000"/>
        </a:dk2>
        <a:lt2>
          <a:srgbClr val="996633"/>
        </a:lt2>
        <a:accent1>
          <a:srgbClr val="FFCC66"/>
        </a:accent1>
        <a:accent2>
          <a:srgbClr val="800000"/>
        </a:accent2>
        <a:accent3>
          <a:srgbClr val="FFFFFF"/>
        </a:accent3>
        <a:accent4>
          <a:srgbClr val="0D0D0D"/>
        </a:accent4>
        <a:accent5>
          <a:srgbClr val="FFE2B8"/>
        </a:accent5>
        <a:accent6>
          <a:srgbClr val="730000"/>
        </a:accent6>
        <a:hlink>
          <a:srgbClr val="FF993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111111"/>
        </a:dk1>
        <a:lt1>
          <a:srgbClr val="FFFFFF"/>
        </a:lt1>
        <a:dk2>
          <a:srgbClr val="000000"/>
        </a:dk2>
        <a:lt2>
          <a:srgbClr val="663300"/>
        </a:lt2>
        <a:accent1>
          <a:srgbClr val="FF9966"/>
        </a:accent1>
        <a:accent2>
          <a:srgbClr val="800000"/>
        </a:accent2>
        <a:accent3>
          <a:srgbClr val="FFFFFF"/>
        </a:accent3>
        <a:accent4>
          <a:srgbClr val="0D0D0D"/>
        </a:accent4>
        <a:accent5>
          <a:srgbClr val="FFCAB8"/>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111111"/>
        </a:dk1>
        <a:lt1>
          <a:srgbClr val="FFFFFF"/>
        </a:lt1>
        <a:dk2>
          <a:srgbClr val="000000"/>
        </a:dk2>
        <a:lt2>
          <a:srgbClr val="663300"/>
        </a:lt2>
        <a:accent1>
          <a:srgbClr val="FF9966"/>
        </a:accent1>
        <a:accent2>
          <a:srgbClr val="FF5050"/>
        </a:accent2>
        <a:accent3>
          <a:srgbClr val="FFFFFF"/>
        </a:accent3>
        <a:accent4>
          <a:srgbClr val="0D0D0D"/>
        </a:accent4>
        <a:accent5>
          <a:srgbClr val="FFCAB8"/>
        </a:accent5>
        <a:accent6>
          <a:srgbClr val="E74848"/>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111111"/>
        </a:dk1>
        <a:lt1>
          <a:srgbClr val="FFFFFF"/>
        </a:lt1>
        <a:dk2>
          <a:srgbClr val="000000"/>
        </a:dk2>
        <a:lt2>
          <a:srgbClr val="663300"/>
        </a:lt2>
        <a:accent1>
          <a:srgbClr val="FF9966"/>
        </a:accent1>
        <a:accent2>
          <a:srgbClr val="CC0000"/>
        </a:accent2>
        <a:accent3>
          <a:srgbClr val="FFFFFF"/>
        </a:accent3>
        <a:accent4>
          <a:srgbClr val="0D0D0D"/>
        </a:accent4>
        <a:accent5>
          <a:srgbClr val="FFCAB8"/>
        </a:accent5>
        <a:accent6>
          <a:srgbClr val="B9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111111"/>
        </a:dk1>
        <a:lt1>
          <a:srgbClr val="FFFFFF"/>
        </a:lt1>
        <a:dk2>
          <a:srgbClr val="000000"/>
        </a:dk2>
        <a:lt2>
          <a:srgbClr val="FF6600"/>
        </a:lt2>
        <a:accent1>
          <a:srgbClr val="FF9966"/>
        </a:accent1>
        <a:accent2>
          <a:srgbClr val="CC0000"/>
        </a:accent2>
        <a:accent3>
          <a:srgbClr val="FFFFFF"/>
        </a:accent3>
        <a:accent4>
          <a:srgbClr val="0D0D0D"/>
        </a:accent4>
        <a:accent5>
          <a:srgbClr val="FFCAB8"/>
        </a:accent5>
        <a:accent6>
          <a:srgbClr val="B9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FF6600"/>
        </a:lt2>
        <a:accent1>
          <a:srgbClr val="FF9966"/>
        </a:accent1>
        <a:accent2>
          <a:srgbClr val="CC0000"/>
        </a:accent2>
        <a:accent3>
          <a:srgbClr val="FFFFFF"/>
        </a:accent3>
        <a:accent4>
          <a:srgbClr val="404040"/>
        </a:accent4>
        <a:accent5>
          <a:srgbClr val="FFCAB8"/>
        </a:accent5>
        <a:accent6>
          <a:srgbClr val="B9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FF6600"/>
        </a:lt2>
        <a:accent1>
          <a:srgbClr val="FF9966"/>
        </a:accent1>
        <a:accent2>
          <a:srgbClr val="800000"/>
        </a:accent2>
        <a:accent3>
          <a:srgbClr val="FFFFFF"/>
        </a:accent3>
        <a:accent4>
          <a:srgbClr val="404040"/>
        </a:accent4>
        <a:accent5>
          <a:srgbClr val="FFCAB8"/>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F2B300"/>
        </a:lt2>
        <a:accent1>
          <a:srgbClr val="8E3D00"/>
        </a:accent1>
        <a:accent2>
          <a:srgbClr val="C09B00"/>
        </a:accent2>
        <a:accent3>
          <a:srgbClr val="FFFFFF"/>
        </a:accent3>
        <a:accent4>
          <a:srgbClr val="404040"/>
        </a:accent4>
        <a:accent5>
          <a:srgbClr val="C6AFAA"/>
        </a:accent5>
        <a:accent6>
          <a:srgbClr val="AE8C00"/>
        </a:accent6>
        <a:hlink>
          <a:srgbClr val="DEB400"/>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2025</TotalTime>
  <Words>6470</Words>
  <Application>Microsoft Office PowerPoint</Application>
  <PresentationFormat>On-screen Show (4:3)</PresentationFormat>
  <Paragraphs>355</Paragraphs>
  <Slides>57</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57</vt:i4>
      </vt:variant>
    </vt:vector>
  </HeadingPairs>
  <TitlesOfParts>
    <vt:vector size="59" baseType="lpstr">
      <vt:lpstr>Arial</vt:lpstr>
      <vt:lpstr>template</vt:lpstr>
      <vt:lpstr>Indian Lore Merit Badge</vt:lpstr>
      <vt:lpstr>Indian Lore Merit Badge Requirements</vt:lpstr>
      <vt:lpstr>Indian Lore Merit Badge Requirements</vt:lpstr>
      <vt:lpstr>Indian Lore Merit Badge Requirements</vt:lpstr>
      <vt:lpstr>Requirement 1</vt:lpstr>
      <vt:lpstr>Native American Cultural Areas</vt:lpstr>
      <vt:lpstr>Arctic Culture Area</vt:lpstr>
      <vt:lpstr>Subarctic Culture Area</vt:lpstr>
      <vt:lpstr>Eastern Woodlands Culture Area</vt:lpstr>
      <vt:lpstr>Southeast Culture Area</vt:lpstr>
      <vt:lpstr>Great Plains Culture Area</vt:lpstr>
      <vt:lpstr>Southwest Culture Area</vt:lpstr>
      <vt:lpstr>Northwest Culture Area</vt:lpstr>
      <vt:lpstr>California Culture Area</vt:lpstr>
      <vt:lpstr>Plateau Culture Area</vt:lpstr>
      <vt:lpstr>Great Basin Culture Area</vt:lpstr>
      <vt:lpstr>Requirement 2</vt:lpstr>
      <vt:lpstr>Native Americans in Ohio</vt:lpstr>
      <vt:lpstr>Traditional Dwellings</vt:lpstr>
      <vt:lpstr>Traditional Dwellings</vt:lpstr>
      <vt:lpstr>Traditional Dwellings</vt:lpstr>
      <vt:lpstr>Traditional Dwellings</vt:lpstr>
      <vt:lpstr>Way of Life</vt:lpstr>
      <vt:lpstr>Tribal Government</vt:lpstr>
      <vt:lpstr>Religious Beliefs</vt:lpstr>
      <vt:lpstr>Family and Clan Relationships</vt:lpstr>
      <vt:lpstr>Language</vt:lpstr>
      <vt:lpstr>Clothing Style</vt:lpstr>
      <vt:lpstr>Clothing Style</vt:lpstr>
      <vt:lpstr>Arts and Crafts</vt:lpstr>
      <vt:lpstr>Food Preparation</vt:lpstr>
      <vt:lpstr>Means of Getting Around</vt:lpstr>
      <vt:lpstr>Means of Getting Around</vt:lpstr>
      <vt:lpstr>Games</vt:lpstr>
      <vt:lpstr>Customs in Warfare</vt:lpstr>
      <vt:lpstr>Customs in Warfare</vt:lpstr>
      <vt:lpstr>Customs in Warfare</vt:lpstr>
      <vt:lpstr>Customs in Warfare</vt:lpstr>
      <vt:lpstr>Where Members Now Live and How They Live</vt:lpstr>
      <vt:lpstr>Native American Tribal Lands</vt:lpstr>
      <vt:lpstr>Native Americans in the U.S.</vt:lpstr>
      <vt:lpstr>Requirement 3</vt:lpstr>
      <vt:lpstr>Native American Technology and Art</vt:lpstr>
      <vt:lpstr>Requirement 3</vt:lpstr>
      <vt:lpstr>Dwellings of Native Americans</vt:lpstr>
      <vt:lpstr>Requirement 3</vt:lpstr>
      <vt:lpstr>Native American Culture Exhibits in Ohio</vt:lpstr>
      <vt:lpstr>Requirement 4</vt:lpstr>
      <vt:lpstr>Games</vt:lpstr>
      <vt:lpstr>Games</vt:lpstr>
      <vt:lpstr>Games</vt:lpstr>
      <vt:lpstr>Games</vt:lpstr>
      <vt:lpstr>Games</vt:lpstr>
      <vt:lpstr>Requirement 5</vt:lpstr>
      <vt:lpstr>Native American Sign Language</vt:lpstr>
      <vt:lpstr>Requirement 5</vt:lpstr>
      <vt:lpstr>Native American Stories, Myths, and Legends</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Lore Merit Badge</dc:title>
  <dc:creator>Terry McKibben</dc:creator>
  <cp:lastModifiedBy>Terry McKibben</cp:lastModifiedBy>
  <cp:revision>86</cp:revision>
  <dcterms:created xsi:type="dcterms:W3CDTF">2021-10-26T23:01:38Z</dcterms:created>
  <dcterms:modified xsi:type="dcterms:W3CDTF">2021-10-31T01:06:01Z</dcterms:modified>
</cp:coreProperties>
</file>